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72" r:id="rId3"/>
  </p:sldMasterIdLst>
  <p:notesMasterIdLst>
    <p:notesMasterId r:id="rId69"/>
  </p:notesMasterIdLst>
  <p:handoutMasterIdLst>
    <p:handoutMasterId r:id="rId70"/>
  </p:handoutMasterIdLst>
  <p:sldIdLst>
    <p:sldId id="260" r:id="rId4"/>
    <p:sldId id="261" r:id="rId5"/>
    <p:sldId id="307" r:id="rId6"/>
    <p:sldId id="310" r:id="rId7"/>
    <p:sldId id="336" r:id="rId8"/>
    <p:sldId id="337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7" r:id="rId17"/>
    <p:sldId id="272" r:id="rId18"/>
    <p:sldId id="333" r:id="rId19"/>
    <p:sldId id="274" r:id="rId20"/>
    <p:sldId id="275" r:id="rId21"/>
    <p:sldId id="329" r:id="rId22"/>
    <p:sldId id="276" r:id="rId23"/>
    <p:sldId id="278" r:id="rId24"/>
    <p:sldId id="320" r:id="rId25"/>
    <p:sldId id="319" r:id="rId26"/>
    <p:sldId id="304" r:id="rId27"/>
    <p:sldId id="338" r:id="rId28"/>
    <p:sldId id="322" r:id="rId29"/>
    <p:sldId id="323" r:id="rId30"/>
    <p:sldId id="324" r:id="rId31"/>
    <p:sldId id="334" r:id="rId32"/>
    <p:sldId id="327" r:id="rId33"/>
    <p:sldId id="279" r:id="rId34"/>
    <p:sldId id="280" r:id="rId35"/>
    <p:sldId id="339" r:id="rId36"/>
    <p:sldId id="281" r:id="rId37"/>
    <p:sldId id="282" r:id="rId38"/>
    <p:sldId id="283" r:id="rId39"/>
    <p:sldId id="284" r:id="rId40"/>
    <p:sldId id="317" r:id="rId41"/>
    <p:sldId id="311" r:id="rId42"/>
    <p:sldId id="312" r:id="rId43"/>
    <p:sldId id="330" r:id="rId44"/>
    <p:sldId id="285" r:id="rId45"/>
    <p:sldId id="286" r:id="rId46"/>
    <p:sldId id="291" r:id="rId47"/>
    <p:sldId id="292" r:id="rId48"/>
    <p:sldId id="340" r:id="rId49"/>
    <p:sldId id="293" r:id="rId50"/>
    <p:sldId id="295" r:id="rId51"/>
    <p:sldId id="294" r:id="rId52"/>
    <p:sldId id="342" r:id="rId53"/>
    <p:sldId id="296" r:id="rId54"/>
    <p:sldId id="341" r:id="rId55"/>
    <p:sldId id="297" r:id="rId56"/>
    <p:sldId id="298" r:id="rId57"/>
    <p:sldId id="300" r:id="rId58"/>
    <p:sldId id="301" r:id="rId59"/>
    <p:sldId id="343" r:id="rId60"/>
    <p:sldId id="321" r:id="rId61"/>
    <p:sldId id="309" r:id="rId62"/>
    <p:sldId id="299" r:id="rId63"/>
    <p:sldId id="302" r:id="rId64"/>
    <p:sldId id="344" r:id="rId65"/>
    <p:sldId id="345" r:id="rId66"/>
    <p:sldId id="303" r:id="rId67"/>
    <p:sldId id="308" r:id="rId68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78F5EC"/>
    <a:srgbClr val="CF4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565"/>
    <p:restoredTop sz="94718"/>
  </p:normalViewPr>
  <p:slideViewPr>
    <p:cSldViewPr snapToGrid="0">
      <p:cViewPr varScale="1">
        <p:scale>
          <a:sx n="114" d="100"/>
          <a:sy n="114" d="100"/>
        </p:scale>
        <p:origin x="16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320" y="-104"/>
      </p:cViewPr>
      <p:guideLst>
        <p:guide orient="horz" pos="2880"/>
        <p:guide pos="2160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5A5FD-6835-524B-9E67-4E3443E6E6ED}" type="datetimeFigureOut">
              <a:rPr lang="ja-JP" altLang="en-US" smtClean="0"/>
              <a:pPr/>
              <a:t>2017/2/22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8EF37-753C-DC47-AD18-80805E5192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44071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82F1FCB-9822-FF46-9A82-4A0B4682F5DD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37757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61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032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4F78CA-07D6-5C47-B252-CC8BB8267940}" type="slidenum">
              <a:rPr lang="en-US"/>
              <a:pPr/>
              <a:t>26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明朝" charset="-128"/>
              <a:cs typeface="ＭＳ Ｐ明朝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770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41C0FD-5BBD-AA46-A3EA-D0290BADA05C}" type="slidenum">
              <a:rPr lang="en-US"/>
              <a:pPr/>
              <a:t>27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charset="0"/>
              <a:ea typeface="ＭＳ Ｐ明朝" charset="-128"/>
              <a:cs typeface="ＭＳ Ｐ明朝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8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62C8B8-D534-3441-A222-D7718D73B802}" type="slidenum">
              <a:rPr lang="en-US"/>
              <a:pPr/>
              <a:t>28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charset="0"/>
              <a:ea typeface="ＭＳ Ｐ明朝" charset="-128"/>
              <a:cs typeface="ＭＳ Ｐ明朝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827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62C8B8-D534-3441-A222-D7718D73B802}" type="slidenum">
              <a:rPr lang="en-US"/>
              <a:pPr/>
              <a:t>29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charset="0"/>
              <a:ea typeface="ＭＳ Ｐ明朝" charset="-128"/>
              <a:cs typeface="ＭＳ Ｐ明朝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979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1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2701925" y="2130426"/>
            <a:ext cx="4800600" cy="1470025"/>
          </a:xfrm>
        </p:spPr>
        <p:txBody>
          <a:bodyPr/>
          <a:lstStyle>
            <a:lvl1pPr>
              <a:buClr>
                <a:srgbClr val="FFFFFF"/>
              </a:buCl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01925" y="3886200"/>
            <a:ext cx="4114800" cy="1752600"/>
          </a:xfrm>
        </p:spPr>
        <p:txBody>
          <a:bodyPr/>
          <a:lstStyle>
            <a:lvl1pPr marL="0" indent="0">
              <a:buClr>
                <a:srgbClr val="FFFFFF"/>
              </a:buClr>
              <a:buFontTx/>
              <a:buNone/>
              <a:defRPr/>
            </a:lvl1pPr>
          </a:lstStyle>
          <a:p>
            <a:r>
              <a:rPr lang="en-AU"/>
              <a:t>Click to edit Master subtitle style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CEE0C60-7304-4A49-9BDD-9A4EB42B9ED8}" type="slidenum">
              <a:rPr lang="en-AU"/>
              <a:pPr/>
              <a:t>‹#›</a:t>
            </a:fld>
            <a:endParaRPr lang="en-AU"/>
          </a:p>
        </p:txBody>
      </p:sp>
      <p:pic>
        <p:nvPicPr>
          <p:cNvPr id="7" name="Picture 2" descr="中行事 桜の花（カラー）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63282" cy="246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0F5CE3-73B3-FC45-BBF8-68A8D61C6CFB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9025" y="274639"/>
            <a:ext cx="15811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93990" y="274639"/>
            <a:ext cx="459263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3B99B72-F9DA-2848-88EF-C5D9F851B6A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36525" y="136526"/>
            <a:ext cx="8866188" cy="6581775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455613" y="2130426"/>
            <a:ext cx="7313612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5613" y="3886200"/>
            <a:ext cx="7313612" cy="1752600"/>
          </a:xfrm>
        </p:spPr>
        <p:txBody>
          <a:bodyPr/>
          <a:lstStyle>
            <a:lvl1pPr marL="0" indent="0">
              <a:buClr>
                <a:srgbClr val="FFFFFF"/>
              </a:buClr>
              <a:buFontTx/>
              <a:buNone/>
              <a:defRPr/>
            </a:lvl1pPr>
          </a:lstStyle>
          <a:p>
            <a:r>
              <a:rPr lang="en-AU"/>
              <a:t>Click to edit Master subtitle style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2EFB072-7203-FA43-AB2B-7031C8F6079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A9DC9F2-E8AA-9F46-9C1E-3B53B1A006C7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83E7698-0562-9140-ADB6-FCEC5FCA938F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1"/>
            <a:ext cx="40370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7" y="1600201"/>
            <a:ext cx="40370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61618F-356C-D544-BA68-14EA5B42943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EB1CEFF-0320-B44D-A73D-6AD08B9180E5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D23BB5-B3F3-364A-8875-25A078AFFD4E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0CB7F0E-9540-184F-B696-49D68EE4F762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B36B1F-F426-E04E-ADE2-1132BD1C2204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607" y="274639"/>
            <a:ext cx="723156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600201"/>
            <a:ext cx="8562975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6DE51B-61B0-1642-BF4B-5519599215AB}" type="slidenum">
              <a:rPr lang="en-AU"/>
              <a:pPr/>
              <a:t>‹#›</a:t>
            </a:fld>
            <a:endParaRPr lang="en-AU"/>
          </a:p>
        </p:txBody>
      </p:sp>
      <p:pic>
        <p:nvPicPr>
          <p:cNvPr id="4098" name="Picture 2" descr="中行事 桜の花（カラー）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19F07B2-5CA3-DB41-98CE-103B7531433A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59F638A-B2CC-5741-80E9-811E9C7BA520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7" y="274639"/>
            <a:ext cx="205581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274639"/>
            <a:ext cx="6018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9D01A2A-9F62-EE4F-80EC-FD556C520AA7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77BFF-D4F5-4F49-B0CD-51001E4442A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83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978" y="274639"/>
            <a:ext cx="702882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4"/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3074" name="Picture 2" descr="中行事 桜の花（カラー）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"/>
            <a:ext cx="1557495" cy="15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50079A-1FDB-A040-9891-7358B459F2B0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93988" y="1600201"/>
            <a:ext cx="3086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2490" y="1600201"/>
            <a:ext cx="30876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9566D22-52EF-D142-80D7-D20BBDD838F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1957795-53E1-6048-AD30-AF58E8E65D34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3754B30-6571-004C-928E-66A648A41DEB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997DCE5-8142-004A-B16C-B0083BCA319D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F5B0353-5213-8F4E-96CC-7D1DD04550B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341BA9-1D5B-E349-A0EA-8CBFBBAAAF02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1.xml"/><Relationship Id="rId14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tags" Target="../tags/tag5.xml"/><Relationship Id="rId15" Type="http://schemas.openxmlformats.org/officeDocument/2006/relationships/tags" Target="../tags/tag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2703513" y="274639"/>
            <a:ext cx="63166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2693990" y="1600201"/>
            <a:ext cx="63261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A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A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958389D-FA7D-2D48-BBDC-ECD5175E87FE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U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291298" y="139702"/>
            <a:ext cx="8866188" cy="6581775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455615" y="274639"/>
            <a:ext cx="82264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455615" y="1600201"/>
            <a:ext cx="82264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AU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AU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BE77BFF-D4F5-4F49-B0CD-51001E4442AE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5pPr>
      <a:lvl6pPr marL="457189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6pPr>
      <a:lvl7pPr marL="914377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7pPr>
      <a:lvl8pPr marL="1371566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8pPr>
      <a:lvl9pPr marL="1828754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9pPr>
    </p:titleStyle>
    <p:bodyStyle>
      <a:lvl1pPr marL="342891" indent="-342891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2971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160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4pPr>
      <a:lvl5pPr marL="2057349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AU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7D5F6-8E54-F643-9F14-4D05595F7B37}" type="datetimeFigureOut">
              <a:rPr lang="en-AU" smtClean="0"/>
              <a:pPr/>
              <a:t>22/02/2017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BA71F-3786-3346-97C6-8F53A7AD9605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U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nsw.edu.au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ki.japantimes.co.jp/index_en" TargetMode="External"/><Relationship Id="rId3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pf.org.au/library/index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l.arts.unsw.edu.au/students/courses/language-placements/Japanes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7I2Ryji_9Js&amp;sns=em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us.edu/indiv/s/sheaa/projects/genki/hira_main.html" TargetMode="External"/><Relationship Id="rId4" Type="http://schemas.openxmlformats.org/officeDocument/2006/relationships/hyperlink" Target="https://www.google.com.au/search?q=%E3%81%B2%E3%82%89%E3%81%8C%E3%81%AA&amp;hl=en&amp;client=firefox-a&amp;hs=2c5&amp;rls=org.mozilla:en-GB:official&amp;source=lnms&amp;tbm=isch&amp;sa=X&amp;ei=76s2UY6rEIypkAWY3IHYBQ&amp;ved=0CAoQ_AUoAQ&amp;biw=1354&amp;bih=850" TargetMode="External"/><Relationship Id="rId5" Type="http://schemas.openxmlformats.org/officeDocument/2006/relationships/hyperlink" Target="http://www.csus.edu/indiv/s/sheaa/projects/genki/hiragana-timer.html" TargetMode="External"/><Relationship Id="rId6" Type="http://schemas.openxmlformats.org/officeDocument/2006/relationships/hyperlink" Target="https://www.youtube.com/watch?v=8zfBMDNkJuI" TargetMode="External"/><Relationship Id="rId7" Type="http://schemas.openxmlformats.org/officeDocument/2006/relationships/hyperlink" Target="https://apps.ankiweb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inato-jf.jp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shitoku.co.jp/" TargetMode="External"/><Relationship Id="rId4" Type="http://schemas.openxmlformats.org/officeDocument/2006/relationships/hyperlink" Target="http://japanese.about.com/library/weekly/aa022501a.htm" TargetMode="External"/><Relationship Id="rId5" Type="http://schemas.openxmlformats.org/officeDocument/2006/relationships/hyperlink" Target="https://en.wikipedia.org/wiki/Hinamatsuri" TargetMode="External"/><Relationship Id="rId6" Type="http://schemas.openxmlformats.org/officeDocument/2006/relationships/hyperlink" Target="http://web-japan.org/kidsweb/cool/13-02-18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mcTkwDAMH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2308" y="46654"/>
            <a:ext cx="7884563" cy="2022929"/>
          </a:xfrm>
        </p:spPr>
        <p:txBody>
          <a:bodyPr/>
          <a:lstStyle/>
          <a:p>
            <a:r>
              <a:rPr lang="ja-JP" altLang="en-US" sz="10000" dirty="0"/>
              <a:t>にほんご1</a:t>
            </a:r>
            <a:r>
              <a:rPr lang="en-US" altLang="ja-JP" sz="10000" dirty="0"/>
              <a:t>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3429" y="2376714"/>
            <a:ext cx="7329715" cy="3262087"/>
          </a:xfrm>
        </p:spPr>
        <p:txBody>
          <a:bodyPr/>
          <a:lstStyle/>
          <a:p>
            <a:r>
              <a:rPr lang="en-AU" sz="3600" b="1" dirty="0">
                <a:solidFill>
                  <a:srgbClr val="FF0000"/>
                </a:solidFill>
              </a:rPr>
              <a:t>This lecture is full. Please sit in all seats, with no empty seats in-between. Thank you.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962779" y="4189560"/>
            <a:ext cx="709759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ARTS1630</a:t>
            </a:r>
          </a:p>
          <a:p>
            <a:r>
              <a:rPr lang="en-US" sz="3200" dirty="0"/>
              <a:t>Introductory Japanese A</a:t>
            </a:r>
          </a:p>
          <a:p>
            <a:r>
              <a:rPr lang="en-US" sz="3200" dirty="0"/>
              <a:t>School of Humanities and Languages</a:t>
            </a:r>
          </a:p>
          <a:p>
            <a:r>
              <a:rPr lang="en-US" sz="3200" dirty="0"/>
              <a:t>Week 1, 2017</a:t>
            </a:r>
          </a:p>
          <a:p>
            <a:endParaRPr lang="en-US" altLang="ja-JP" sz="1000" dirty="0"/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EE0C60-7304-4A49-9BDD-9A4EB42B9ED8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977" y="144415"/>
            <a:ext cx="6316663" cy="1143000"/>
          </a:xfrm>
        </p:spPr>
        <p:txBody>
          <a:bodyPr/>
          <a:lstStyle/>
          <a:p>
            <a:r>
              <a:rPr lang="en-US" dirty="0" smtClean="0"/>
              <a:t>My 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81081" y="2451101"/>
            <a:ext cx="5254609" cy="4525963"/>
          </a:xfrm>
        </p:spPr>
        <p:txBody>
          <a:bodyPr/>
          <a:lstStyle/>
          <a:p>
            <a:r>
              <a:rPr lang="ja-JP" altLang="en-US" dirty="0" smtClean="0"/>
              <a:t>はじめまして。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How do you do?</a:t>
            </a:r>
          </a:p>
          <a:p>
            <a:pPr>
              <a:buNone/>
            </a:pPr>
            <a:endParaRPr lang="en-US" altLang="ja-JP" dirty="0" smtClean="0"/>
          </a:p>
          <a:p>
            <a:r>
              <a:rPr lang="ja-JP" altLang="en-US" dirty="0" smtClean="0">
                <a:solidFill>
                  <a:srgbClr val="FF0000"/>
                </a:solidFill>
              </a:rPr>
              <a:t>トムソン</a:t>
            </a:r>
            <a:r>
              <a:rPr lang="ja-JP" altLang="en-US" dirty="0" smtClean="0"/>
              <a:t>　です。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(I) am </a:t>
            </a:r>
            <a:r>
              <a:rPr lang="en-US" altLang="ja-JP" dirty="0" smtClean="0">
                <a:solidFill>
                  <a:srgbClr val="FF0000"/>
                </a:solidFill>
              </a:rPr>
              <a:t>Thomson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 smtClean="0"/>
          </a:p>
          <a:p>
            <a:r>
              <a:rPr lang="ja-JP" altLang="en-US" dirty="0" smtClean="0"/>
              <a:t>よろしく　おねがい　します。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AU" altLang="ja-JP" dirty="0" smtClean="0"/>
              <a:t>Nice to meet you.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45430" y="2451101"/>
            <a:ext cx="4364199" cy="4525963"/>
          </a:xfrm>
        </p:spPr>
        <p:txBody>
          <a:bodyPr/>
          <a:lstStyle/>
          <a:p>
            <a:pPr>
              <a:buNone/>
            </a:pPr>
            <a:r>
              <a:rPr lang="en-US" u="sng" dirty="0" err="1" smtClean="0"/>
              <a:t>ha</a:t>
            </a:r>
            <a:r>
              <a:rPr lang="en-US" dirty="0" err="1" smtClean="0"/>
              <a:t>jime</a:t>
            </a:r>
            <a:r>
              <a:rPr lang="en-US" dirty="0" smtClean="0"/>
              <a:t> </a:t>
            </a:r>
            <a:r>
              <a:rPr lang="en-US" dirty="0" err="1" smtClean="0"/>
              <a:t>ma</a:t>
            </a:r>
            <a:r>
              <a:rPr lang="en-US" u="sng" dirty="0" err="1" smtClean="0"/>
              <a:t>sh</a:t>
            </a:r>
            <a:r>
              <a:rPr lang="en-US" u="sng" dirty="0" err="1" smtClean="0">
                <a:solidFill>
                  <a:schemeClr val="bg2"/>
                </a:solidFill>
              </a:rPr>
              <a:t>i</a:t>
            </a:r>
            <a:r>
              <a:rPr lang="en-US" u="sng" dirty="0" err="1" smtClean="0"/>
              <a:t>te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altLang="ja-JP" dirty="0" err="1" smtClean="0">
                <a:solidFill>
                  <a:srgbClr val="FF0000"/>
                </a:solidFill>
              </a:rPr>
              <a:t>To</a:t>
            </a:r>
            <a:r>
              <a:rPr lang="en-US" altLang="ja-JP" u="sng" dirty="0" err="1" smtClean="0">
                <a:solidFill>
                  <a:srgbClr val="FF0000"/>
                </a:solidFill>
              </a:rPr>
              <a:t>muson</a:t>
            </a:r>
            <a:r>
              <a:rPr lang="en-US" altLang="ja-JP" dirty="0" smtClean="0"/>
              <a:t> </a:t>
            </a:r>
            <a:r>
              <a:rPr lang="en-US" altLang="ja-JP" u="sng" dirty="0" err="1" smtClean="0"/>
              <a:t>des</a:t>
            </a:r>
            <a:r>
              <a:rPr lang="en-US" altLang="ja-JP" u="sng" dirty="0" err="1" smtClean="0">
                <a:solidFill>
                  <a:srgbClr val="79A9AF"/>
                </a:solidFill>
              </a:rPr>
              <a:t>u</a:t>
            </a:r>
            <a:endParaRPr lang="en-US" altLang="ja-JP" dirty="0" smtClean="0">
              <a:solidFill>
                <a:srgbClr val="79A9AF"/>
              </a:solidFill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u="sng" dirty="0" smtClean="0"/>
          </a:p>
          <a:p>
            <a:pPr>
              <a:buNone/>
            </a:pPr>
            <a:r>
              <a:rPr lang="en-US" altLang="ja-JP" u="sng" dirty="0" err="1"/>
              <a:t>y</a:t>
            </a:r>
            <a:r>
              <a:rPr lang="en-US" u="sng" dirty="0" err="1" smtClean="0"/>
              <a:t>o</a:t>
            </a:r>
            <a:r>
              <a:rPr lang="en-US" dirty="0" err="1" smtClean="0"/>
              <a:t>rosh</a:t>
            </a:r>
            <a:r>
              <a:rPr lang="en-US" dirty="0" err="1" smtClean="0">
                <a:solidFill>
                  <a:srgbClr val="79A9AF"/>
                </a:solidFill>
              </a:rPr>
              <a:t>i</a:t>
            </a:r>
            <a:r>
              <a:rPr lang="en-US" dirty="0" err="1" smtClean="0"/>
              <a:t>k</a:t>
            </a:r>
            <a:r>
              <a:rPr lang="en-US" dirty="0" err="1" smtClean="0">
                <a:solidFill>
                  <a:srgbClr val="79A9AF"/>
                </a:solidFill>
              </a:rPr>
              <a:t>u</a:t>
            </a:r>
            <a:r>
              <a:rPr lang="en-US" dirty="0" smtClean="0">
                <a:solidFill>
                  <a:srgbClr val="79A9AF"/>
                </a:solidFill>
              </a:rPr>
              <a:t> </a:t>
            </a:r>
            <a:r>
              <a:rPr lang="en-US" dirty="0" err="1" smtClean="0"/>
              <a:t>onegai</a:t>
            </a:r>
            <a:r>
              <a:rPr lang="en-US" dirty="0" smtClean="0">
                <a:solidFill>
                  <a:srgbClr val="79A9AF"/>
                </a:solidFill>
              </a:rPr>
              <a:t> </a:t>
            </a:r>
            <a:r>
              <a:rPr lang="en-US" dirty="0" err="1" smtClean="0"/>
              <a:t>sh</a:t>
            </a:r>
            <a:r>
              <a:rPr lang="en-US" dirty="0" err="1" smtClean="0">
                <a:solidFill>
                  <a:srgbClr val="79A9AF"/>
                </a:solidFill>
              </a:rPr>
              <a:t>i</a:t>
            </a:r>
            <a:r>
              <a:rPr lang="en-US" dirty="0" err="1" smtClean="0"/>
              <a:t>ma</a:t>
            </a:r>
            <a:r>
              <a:rPr lang="en-US" u="sng" dirty="0" err="1" smtClean="0"/>
              <a:t>s</a:t>
            </a:r>
            <a:r>
              <a:rPr lang="en-US" u="sng" dirty="0" err="1" smtClean="0">
                <a:solidFill>
                  <a:srgbClr val="79A9AF"/>
                </a:solidFill>
              </a:rPr>
              <a:t>u</a:t>
            </a:r>
            <a:endParaRPr lang="en-US" u="sng" dirty="0" smtClean="0">
              <a:solidFill>
                <a:srgbClr val="79A9AF"/>
              </a:solidFill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6D22-52EF-D142-80D7-D20BBDD838F6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343400" cy="245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YOUR TEACHERS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23472" y="2093513"/>
            <a:ext cx="6663328" cy="4040587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                            </a:t>
            </a:r>
            <a:r>
              <a:rPr lang="ja-JP" altLang="en-US" dirty="0" smtClean="0"/>
              <a:t>せんせい</a:t>
            </a:r>
            <a:endParaRPr lang="en-US" altLang="ja-JP" dirty="0" smtClean="0"/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                             </a:t>
            </a:r>
            <a:r>
              <a:rPr lang="en-US" altLang="ja-JP" dirty="0" smtClean="0">
                <a:solidFill>
                  <a:srgbClr val="359700"/>
                </a:solidFill>
              </a:rPr>
              <a:t>sense 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>
                <a:solidFill>
                  <a:srgbClr val="359700"/>
                </a:solidFill>
              </a:rPr>
              <a:t>                                        </a:t>
            </a:r>
            <a:r>
              <a:rPr lang="en-US" altLang="ja-JP" dirty="0" err="1" smtClean="0">
                <a:solidFill>
                  <a:srgbClr val="359700"/>
                </a:solidFill>
              </a:rPr>
              <a:t>e</a:t>
            </a:r>
            <a:endParaRPr lang="en-US" altLang="ja-JP" dirty="0" smtClean="0"/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                        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                  </a:t>
            </a:r>
            <a:r>
              <a:rPr lang="ja-JP" altLang="en-US" dirty="0" smtClean="0"/>
              <a:t>トムソン　</a:t>
            </a:r>
            <a:r>
              <a:rPr lang="en-US" altLang="ja-JP" dirty="0" smtClean="0"/>
              <a:t>     </a:t>
            </a:r>
            <a:r>
              <a:rPr lang="ja-JP" altLang="en-US" dirty="0" smtClean="0"/>
              <a:t>せんせい</a:t>
            </a:r>
            <a:endParaRPr lang="en-US" altLang="ja-JP" dirty="0" smtClean="0"/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                   </a:t>
            </a:r>
            <a:r>
              <a:rPr lang="en-US" altLang="ja-JP" dirty="0" smtClean="0">
                <a:solidFill>
                  <a:srgbClr val="359700"/>
                </a:solidFill>
              </a:rPr>
              <a:t>To                  sense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>
                <a:solidFill>
                  <a:srgbClr val="359700"/>
                </a:solidFill>
              </a:rPr>
              <a:t>                        </a:t>
            </a:r>
            <a:r>
              <a:rPr lang="en-US" altLang="ja-JP" dirty="0" err="1" smtClean="0">
                <a:solidFill>
                  <a:srgbClr val="359700"/>
                </a:solidFill>
              </a:rPr>
              <a:t>muson</a:t>
            </a:r>
            <a:r>
              <a:rPr lang="en-US" altLang="ja-JP" dirty="0" smtClean="0">
                <a:solidFill>
                  <a:srgbClr val="359700"/>
                </a:solidFill>
              </a:rPr>
              <a:t>                </a:t>
            </a:r>
            <a:r>
              <a:rPr lang="en-US" altLang="ja-JP" dirty="0" err="1" smtClean="0">
                <a:solidFill>
                  <a:srgbClr val="359700"/>
                </a:solidFill>
              </a:rPr>
              <a:t>e</a:t>
            </a:r>
            <a:endParaRPr lang="en-US" altLang="ja-JP" dirty="0" smtClean="0">
              <a:solidFill>
                <a:srgbClr val="3597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11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674" y="284263"/>
            <a:ext cx="7239501" cy="1143000"/>
          </a:xfrm>
        </p:spPr>
        <p:txBody>
          <a:bodyPr/>
          <a:lstStyle/>
          <a:p>
            <a:r>
              <a:rPr lang="en-US" altLang="ja-JP" dirty="0" smtClean="0"/>
              <a:t>Introduction of Teaching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6013" y="1600200"/>
            <a:ext cx="6830788" cy="50850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Course convener: </a:t>
            </a:r>
            <a:r>
              <a:rPr lang="en-AU" altLang="ja-JP" dirty="0" smtClean="0"/>
              <a:t/>
            </a:r>
            <a:br>
              <a:rPr lang="en-AU" altLang="ja-JP" dirty="0" smtClean="0"/>
            </a:br>
            <a:r>
              <a:rPr lang="en-AU" altLang="ja-JP" dirty="0" smtClean="0"/>
              <a:t>Ms</a:t>
            </a:r>
            <a:r>
              <a:rPr lang="en-US" dirty="0" smtClean="0"/>
              <a:t> Fukui                     </a:t>
            </a:r>
            <a:r>
              <a:rPr lang="ja-JP" altLang="en-US" dirty="0" smtClean="0"/>
              <a:t>ふくい　せんせい</a:t>
            </a:r>
            <a:endParaRPr lang="en-US" altLang="ja-JP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Lecturer:</a:t>
            </a:r>
            <a:br>
              <a:rPr lang="en-US" dirty="0" smtClean="0"/>
            </a:br>
            <a:r>
              <a:rPr lang="en-US" dirty="0" smtClean="0"/>
              <a:t>Professor Thomson   トムソン</a:t>
            </a:r>
            <a:r>
              <a:rPr lang="ja-JP" altLang="en-US" dirty="0" smtClean="0"/>
              <a:t>　</a:t>
            </a:r>
            <a:r>
              <a:rPr lang="en-US" dirty="0" smtClean="0"/>
              <a:t>せんせい</a:t>
            </a:r>
            <a:endParaRPr lang="en-US" altLang="ja-JP" b="0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Instructors</a:t>
            </a:r>
            <a:r>
              <a:rPr lang="ja-JP" altLang="en-US" dirty="0" smtClean="0"/>
              <a:t>：</a:t>
            </a:r>
            <a:r>
              <a:rPr lang="en-US" altLang="ja-JP" dirty="0" smtClean="0"/>
              <a:t>    </a:t>
            </a:r>
            <a:br>
              <a:rPr lang="en-US" altLang="ja-JP" dirty="0" smtClean="0"/>
            </a:br>
            <a:r>
              <a:rPr lang="en-US" altLang="ja-JP" dirty="0" smtClean="0"/>
              <a:t>Dr Okamoto	</a:t>
            </a:r>
            <a:r>
              <a:rPr lang="ja-JP" altLang="en-US" dirty="0" smtClean="0"/>
              <a:t>　　おかもと　せんせい</a:t>
            </a:r>
            <a:r>
              <a:rPr lang="en-AU" altLang="ja-JP" dirty="0"/>
              <a:t/>
            </a:r>
            <a:br>
              <a:rPr lang="en-AU" altLang="ja-JP" dirty="0"/>
            </a:br>
            <a:r>
              <a:rPr lang="en-US" altLang="ja-JP" dirty="0" err="1" smtClean="0"/>
              <a:t>Ms</a:t>
            </a:r>
            <a:r>
              <a:rPr lang="en-US" altLang="ja-JP" dirty="0" smtClean="0"/>
              <a:t> Hashimoto</a:t>
            </a:r>
            <a:r>
              <a:rPr lang="ja-JP" altLang="en-US" dirty="0" smtClean="0"/>
              <a:t>　</a:t>
            </a:r>
            <a:r>
              <a:rPr lang="en-US" altLang="ja-JP" dirty="0" smtClean="0"/>
              <a:t>        </a:t>
            </a:r>
            <a:r>
              <a:rPr lang="ja-JP" altLang="en-US" dirty="0" smtClean="0"/>
              <a:t>はしもと　せんせい</a:t>
            </a:r>
            <a:r>
              <a:rPr lang="en-AU" altLang="ja-JP" dirty="0"/>
              <a:t/>
            </a:r>
            <a:br>
              <a:rPr lang="en-AU" altLang="ja-JP" dirty="0"/>
            </a:br>
            <a:r>
              <a:rPr lang="en-US" altLang="ja-JP" dirty="0" err="1" smtClean="0"/>
              <a:t>Ms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Ohama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　おおはま　せんせい　</a:t>
            </a:r>
            <a:r>
              <a:rPr lang="en-AU" altLang="ja-JP" dirty="0" smtClean="0"/>
              <a:t/>
            </a:r>
            <a:br>
              <a:rPr lang="en-AU" altLang="ja-JP" dirty="0" smtClean="0"/>
            </a:br>
            <a:r>
              <a:rPr lang="en-US" altLang="ja-JP" dirty="0" err="1" smtClean="0"/>
              <a:t>Ms</a:t>
            </a:r>
            <a:r>
              <a:rPr lang="en-US" altLang="ja-JP" dirty="0" smtClean="0"/>
              <a:t> Matsui                    </a:t>
            </a:r>
            <a:r>
              <a:rPr lang="ja-JP" altLang="en-US" dirty="0" smtClean="0"/>
              <a:t>まつい　せんせい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err="1" smtClean="0"/>
              <a:t>Ms</a:t>
            </a:r>
            <a:r>
              <a:rPr lang="en-US" altLang="ja-JP" dirty="0" smtClean="0"/>
              <a:t> Sally Chan	</a:t>
            </a:r>
            <a:r>
              <a:rPr lang="ja-JP" altLang="en-US" dirty="0" smtClean="0"/>
              <a:t>　　　サリー　せんせい　</a:t>
            </a:r>
            <a:r>
              <a:rPr lang="en-AU" altLang="ja-JP" dirty="0" smtClean="0"/>
              <a:t/>
            </a:r>
            <a:br>
              <a:rPr lang="en-AU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12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</a:t>
            </a:r>
            <a:br>
              <a:rPr lang="en-US" dirty="0" smtClean="0"/>
            </a:br>
            <a:r>
              <a:rPr lang="en-US" dirty="0" smtClean="0"/>
              <a:t>OTHER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435" y="1600201"/>
            <a:ext cx="8224741" cy="4525963"/>
          </a:xfrm>
        </p:spPr>
        <p:txBody>
          <a:bodyPr/>
          <a:lstStyle/>
          <a:p>
            <a:pPr algn="ctr">
              <a:lnSpc>
                <a:spcPct val="90000"/>
              </a:lnSpc>
              <a:buNone/>
            </a:pPr>
            <a:r>
              <a:rPr lang="en-US" altLang="ja-JP" dirty="0" smtClean="0"/>
              <a:t>〜</a:t>
            </a:r>
            <a:r>
              <a:rPr lang="ja-JP" altLang="en-US" dirty="0" smtClean="0"/>
              <a:t>　さん</a:t>
            </a:r>
            <a:endParaRPr lang="en-US" altLang="ja-JP" dirty="0" smtClean="0"/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                                             </a:t>
            </a:r>
            <a:r>
              <a:rPr lang="en-US" altLang="ja-JP" dirty="0" smtClean="0">
                <a:solidFill>
                  <a:srgbClr val="359700"/>
                </a:solidFill>
              </a:rPr>
              <a:t>~ san </a:t>
            </a:r>
          </a:p>
          <a:p>
            <a:pPr>
              <a:lnSpc>
                <a:spcPct val="90000"/>
              </a:lnSpc>
              <a:buNone/>
            </a:pPr>
            <a:endParaRPr lang="en-US" altLang="ja-JP" dirty="0" smtClean="0">
              <a:solidFill>
                <a:srgbClr val="3597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ja-JP" altLang="en-US" dirty="0" smtClean="0"/>
              <a:t>ほんだ　さん</a:t>
            </a:r>
            <a:r>
              <a:rPr lang="en-US" altLang="ja-JP" dirty="0" smtClean="0"/>
              <a:t>	　</a:t>
            </a:r>
            <a:r>
              <a:rPr lang="ja-JP" altLang="en-US" dirty="0" smtClean="0"/>
              <a:t>サム　さん</a:t>
            </a:r>
            <a:r>
              <a:rPr lang="en-AU" altLang="ja-JP" dirty="0" smtClean="0"/>
              <a:t>	</a:t>
            </a:r>
            <a:r>
              <a:rPr lang="en-AU" altLang="ja-JP" dirty="0" err="1" smtClean="0"/>
              <a:t>　　　</a:t>
            </a:r>
            <a:r>
              <a:rPr lang="en-AU" altLang="ja-JP" dirty="0" smtClean="0"/>
              <a:t> </a:t>
            </a:r>
            <a:r>
              <a:rPr lang="ja-JP" altLang="en-US" dirty="0" smtClean="0"/>
              <a:t>みなさん</a:t>
            </a:r>
            <a:endParaRPr lang="en-US" altLang="ja-JP" dirty="0" smtClean="0"/>
          </a:p>
          <a:p>
            <a:pPr>
              <a:lnSpc>
                <a:spcPct val="90000"/>
              </a:lnSpc>
              <a:buNone/>
            </a:pPr>
            <a:r>
              <a:rPr lang="en-US" altLang="ja-JP" dirty="0" err="1" smtClean="0"/>
              <a:t>Mr</a:t>
            </a:r>
            <a:r>
              <a:rPr lang="en-US" altLang="ja-JP" dirty="0" smtClean="0"/>
              <a:t>/Ms Honda               </a:t>
            </a:r>
            <a:r>
              <a:rPr lang="en-US" altLang="ja-JP" dirty="0" err="1" smtClean="0"/>
              <a:t>Mr</a:t>
            </a:r>
            <a:r>
              <a:rPr lang="en-US" altLang="ja-JP" dirty="0" smtClean="0"/>
              <a:t>/Ms </a:t>
            </a:r>
            <a:r>
              <a:rPr lang="en-US" altLang="ja-JP" dirty="0" err="1" smtClean="0"/>
              <a:t>Sam　　　</a:t>
            </a:r>
            <a:r>
              <a:rPr lang="en-US" altLang="ja-JP" dirty="0" smtClean="0"/>
              <a:t>	 You all</a:t>
            </a:r>
            <a:endParaRPr lang="en-US" altLang="ja-JP" dirty="0" smtClean="0">
              <a:solidFill>
                <a:srgbClr val="3597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ja-JP" altLang="en-US" dirty="0" smtClean="0">
                <a:solidFill>
                  <a:srgbClr val="359700"/>
                </a:solidFill>
              </a:rPr>
              <a:t>　　</a:t>
            </a:r>
            <a:r>
              <a:rPr lang="en-US" altLang="ja-JP" dirty="0" err="1" smtClean="0">
                <a:solidFill>
                  <a:srgbClr val="359700"/>
                </a:solidFill>
              </a:rPr>
              <a:t>nda</a:t>
            </a:r>
            <a:r>
              <a:rPr lang="en-US" altLang="ja-JP" dirty="0" smtClean="0">
                <a:solidFill>
                  <a:srgbClr val="359700"/>
                </a:solidFill>
              </a:rPr>
              <a:t>  san</a:t>
            </a:r>
            <a:r>
              <a:rPr lang="ja-JP" altLang="en-US" dirty="0" smtClean="0">
                <a:solidFill>
                  <a:srgbClr val="359700"/>
                </a:solidFill>
              </a:rPr>
              <a:t>　　　</a:t>
            </a:r>
            <a:r>
              <a:rPr lang="en-US" altLang="ja-JP" dirty="0" smtClean="0">
                <a:solidFill>
                  <a:srgbClr val="359700"/>
                </a:solidFill>
              </a:rPr>
              <a:t>     Sa			                </a:t>
            </a:r>
            <a:r>
              <a:rPr lang="en-US" altLang="ja-JP" dirty="0" err="1" smtClean="0">
                <a:solidFill>
                  <a:srgbClr val="359700"/>
                </a:solidFill>
              </a:rPr>
              <a:t>na</a:t>
            </a:r>
            <a:endParaRPr lang="en-US" altLang="ja-JP" dirty="0" smtClean="0">
              <a:solidFill>
                <a:srgbClr val="3597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>
                <a:solidFill>
                  <a:srgbClr val="359700"/>
                </a:solidFill>
              </a:rPr>
              <a:t>Ho                                      m</a:t>
            </a:r>
            <a:r>
              <a:rPr lang="en-US" altLang="ja-JP" dirty="0" smtClean="0">
                <a:solidFill>
                  <a:schemeClr val="accent1"/>
                </a:solidFill>
              </a:rPr>
              <a:t>u</a:t>
            </a:r>
            <a:r>
              <a:rPr lang="en-US" altLang="ja-JP" dirty="0" smtClean="0">
                <a:solidFill>
                  <a:srgbClr val="359700"/>
                </a:solidFill>
              </a:rPr>
              <a:t> san                      mi     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13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435" y="1600201"/>
            <a:ext cx="8224741" cy="4525963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endParaRPr lang="en-US" altLang="ja-JP" dirty="0" smtClean="0">
              <a:solidFill>
                <a:srgbClr val="3597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ja-JP" altLang="en-US" dirty="0" smtClean="0"/>
              <a:t>ほんだ　さん</a:t>
            </a:r>
            <a:r>
              <a:rPr lang="en-US" altLang="ja-JP" dirty="0" smtClean="0"/>
              <a:t>	　</a:t>
            </a:r>
            <a:r>
              <a:rPr lang="ja-JP" altLang="en-US" dirty="0" smtClean="0"/>
              <a:t>サム　さん</a:t>
            </a:r>
            <a:r>
              <a:rPr lang="en-AU" altLang="ja-JP" dirty="0" smtClean="0"/>
              <a:t>	</a:t>
            </a:r>
            <a:r>
              <a:rPr lang="en-AU" altLang="ja-JP" dirty="0" err="1" smtClean="0"/>
              <a:t>　　　</a:t>
            </a:r>
            <a:r>
              <a:rPr lang="en-AU" altLang="ja-JP" dirty="0" smtClean="0"/>
              <a:t> </a:t>
            </a:r>
            <a:r>
              <a:rPr lang="ja-JP" altLang="en-US" dirty="0" smtClean="0"/>
              <a:t>みなさん</a:t>
            </a:r>
            <a:endParaRPr lang="en-US" altLang="ja-JP" dirty="0" smtClean="0"/>
          </a:p>
          <a:p>
            <a:pPr>
              <a:lnSpc>
                <a:spcPct val="90000"/>
              </a:lnSpc>
              <a:buNone/>
            </a:pPr>
            <a:r>
              <a:rPr lang="en-US" altLang="ja-JP" dirty="0" err="1" smtClean="0"/>
              <a:t>Mr</a:t>
            </a:r>
            <a:r>
              <a:rPr lang="en-US" altLang="ja-JP" dirty="0" smtClean="0"/>
              <a:t>/Ms Honda               </a:t>
            </a:r>
            <a:r>
              <a:rPr lang="en-US" altLang="ja-JP" dirty="0" err="1" smtClean="0"/>
              <a:t>Mr</a:t>
            </a:r>
            <a:r>
              <a:rPr lang="en-US" altLang="ja-JP" dirty="0" smtClean="0"/>
              <a:t>/Ms </a:t>
            </a:r>
            <a:r>
              <a:rPr lang="en-US" altLang="ja-JP" dirty="0" err="1" smtClean="0"/>
              <a:t>Sam　　　</a:t>
            </a:r>
            <a:r>
              <a:rPr lang="en-US" altLang="ja-JP" dirty="0" smtClean="0"/>
              <a:t>	 You all</a:t>
            </a:r>
            <a:endParaRPr lang="en-US" altLang="ja-JP" dirty="0" smtClean="0">
              <a:solidFill>
                <a:srgbClr val="3597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ja-JP" altLang="en-US" dirty="0" smtClean="0">
                <a:solidFill>
                  <a:srgbClr val="359700"/>
                </a:solidFill>
              </a:rPr>
              <a:t>　　</a:t>
            </a:r>
            <a:r>
              <a:rPr lang="en-US" altLang="ja-JP" dirty="0" err="1" smtClean="0">
                <a:solidFill>
                  <a:srgbClr val="359700"/>
                </a:solidFill>
              </a:rPr>
              <a:t>nda</a:t>
            </a:r>
            <a:r>
              <a:rPr lang="en-US" altLang="ja-JP" dirty="0" smtClean="0">
                <a:solidFill>
                  <a:srgbClr val="359700"/>
                </a:solidFill>
              </a:rPr>
              <a:t>  san</a:t>
            </a:r>
            <a:r>
              <a:rPr lang="ja-JP" altLang="en-US" dirty="0" smtClean="0">
                <a:solidFill>
                  <a:srgbClr val="359700"/>
                </a:solidFill>
              </a:rPr>
              <a:t>　　　</a:t>
            </a:r>
            <a:r>
              <a:rPr lang="en-US" altLang="ja-JP" dirty="0" smtClean="0">
                <a:solidFill>
                  <a:srgbClr val="359700"/>
                </a:solidFill>
              </a:rPr>
              <a:t>     Sa			                </a:t>
            </a:r>
            <a:r>
              <a:rPr lang="en-US" altLang="ja-JP" dirty="0" err="1" smtClean="0">
                <a:solidFill>
                  <a:srgbClr val="359700"/>
                </a:solidFill>
              </a:rPr>
              <a:t>na</a:t>
            </a:r>
            <a:endParaRPr lang="en-US" altLang="ja-JP" dirty="0" smtClean="0">
              <a:solidFill>
                <a:srgbClr val="3597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>
                <a:solidFill>
                  <a:srgbClr val="359700"/>
                </a:solidFill>
              </a:rPr>
              <a:t>Ho                                      m</a:t>
            </a:r>
            <a:r>
              <a:rPr lang="en-US" altLang="ja-JP" dirty="0" smtClean="0">
                <a:solidFill>
                  <a:schemeClr val="accent1"/>
                </a:solidFill>
              </a:rPr>
              <a:t>u</a:t>
            </a:r>
            <a:r>
              <a:rPr lang="en-US" altLang="ja-JP" dirty="0" smtClean="0">
                <a:solidFill>
                  <a:srgbClr val="359700"/>
                </a:solidFill>
              </a:rPr>
              <a:t> san                      mi     san</a:t>
            </a:r>
          </a:p>
          <a:p>
            <a:pPr>
              <a:lnSpc>
                <a:spcPct val="90000"/>
              </a:lnSpc>
              <a:buNone/>
            </a:pPr>
            <a:endParaRPr lang="en-US" dirty="0" smtClean="0">
              <a:solidFill>
                <a:srgbClr val="359700"/>
              </a:solidFill>
            </a:endParaRPr>
          </a:p>
          <a:p>
            <a:pPr algn="ctr">
              <a:lnSpc>
                <a:spcPct val="90000"/>
              </a:lnSpc>
              <a:buNone/>
            </a:pPr>
            <a:endParaRPr lang="en-US" altLang="ja-JP" dirty="0" smtClean="0"/>
          </a:p>
          <a:p>
            <a:pPr algn="ctr">
              <a:lnSpc>
                <a:spcPct val="90000"/>
              </a:lnSpc>
              <a:buNone/>
            </a:pPr>
            <a:endParaRPr lang="en-US" altLang="ja-JP" dirty="0" smtClean="0"/>
          </a:p>
          <a:p>
            <a:pPr algn="ctr">
              <a:lnSpc>
                <a:spcPct val="90000"/>
              </a:lnSpc>
              <a:buNone/>
            </a:pPr>
            <a:r>
              <a:rPr lang="ja-JP" altLang="en-US" dirty="0" smtClean="0"/>
              <a:t>はい</a:t>
            </a:r>
            <a:endParaRPr lang="en-AU" altLang="ja-JP" dirty="0" smtClean="0"/>
          </a:p>
          <a:p>
            <a:pPr algn="ctr">
              <a:lnSpc>
                <a:spcPct val="90000"/>
              </a:lnSpc>
              <a:buNone/>
            </a:pPr>
            <a:r>
              <a:rPr lang="en-US" altLang="ja-JP" dirty="0" smtClean="0">
                <a:solidFill>
                  <a:srgbClr val="359700"/>
                </a:solidFill>
              </a:rPr>
              <a:t>Ha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ja-JP" dirty="0" smtClean="0">
                <a:solidFill>
                  <a:srgbClr val="359700"/>
                </a:solidFill>
              </a:rPr>
              <a:t>       </a:t>
            </a:r>
            <a:r>
              <a:rPr lang="en-US" altLang="ja-JP" dirty="0" err="1" smtClean="0">
                <a:solidFill>
                  <a:srgbClr val="359700"/>
                </a:solidFill>
              </a:rPr>
              <a:t>i</a:t>
            </a:r>
            <a:r>
              <a:rPr lang="en-US" altLang="ja-JP" dirty="0" smtClean="0">
                <a:solidFill>
                  <a:srgbClr val="359700"/>
                </a:solidFill>
              </a:rPr>
              <a:t> </a:t>
            </a:r>
          </a:p>
          <a:p>
            <a:pPr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14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 smtClean="0">
                <a:solidFill>
                  <a:srgbClr val="FF0000"/>
                </a:solidFill>
              </a:rPr>
              <a:t/>
            </a:r>
            <a:br>
              <a:rPr lang="en-AU" altLang="ja-JP" dirty="0" smtClean="0">
                <a:solidFill>
                  <a:srgbClr val="FF0000"/>
                </a:solidFill>
              </a:rPr>
            </a:br>
            <a:r>
              <a:rPr lang="en-AU" altLang="ja-JP" dirty="0" smtClean="0"/>
              <a:t>Senior/</a:t>
            </a:r>
            <a:r>
              <a:rPr lang="en-US" dirty="0" smtClean="0"/>
              <a:t>Student Support Members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altLang="ja-JP" dirty="0"/>
          </a:p>
          <a:p>
            <a:pPr marL="0" indent="0">
              <a:buNone/>
            </a:pPr>
            <a:r>
              <a:rPr lang="en-AU" altLang="ja-JP" dirty="0" smtClean="0">
                <a:solidFill>
                  <a:srgbClr val="0000FF"/>
                </a:solidFill>
              </a:rPr>
              <a:t>Senior </a:t>
            </a:r>
            <a:r>
              <a:rPr lang="en-AU" altLang="ja-JP" dirty="0">
                <a:solidFill>
                  <a:srgbClr val="0000FF"/>
                </a:solidFill>
              </a:rPr>
              <a:t>students	</a:t>
            </a:r>
            <a:r>
              <a:rPr lang="ja-JP" altLang="en-US" dirty="0">
                <a:solidFill>
                  <a:srgbClr val="0000FF"/>
                </a:solidFill>
              </a:rPr>
              <a:t>せんぱい　</a:t>
            </a:r>
            <a:r>
              <a:rPr lang="en-AU" altLang="ja-JP" dirty="0" err="1" smtClean="0">
                <a:solidFill>
                  <a:srgbClr val="0000FF"/>
                </a:solidFill>
              </a:rPr>
              <a:t>senpai</a:t>
            </a:r>
            <a:endParaRPr lang="en-AU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AU" altLang="ja-JP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AU" altLang="ja-JP" dirty="0" smtClean="0"/>
              <a:t>Mr Takuya </a:t>
            </a:r>
            <a:r>
              <a:rPr lang="en-AU" altLang="ja-JP" dirty="0"/>
              <a:t>Kojima	</a:t>
            </a:r>
            <a:r>
              <a:rPr lang="ja-JP" altLang="en-US" dirty="0"/>
              <a:t>こじま　</a:t>
            </a:r>
            <a:r>
              <a:rPr lang="ja-JP" altLang="en-US" dirty="0" smtClean="0"/>
              <a:t>せんぱい</a:t>
            </a:r>
            <a:r>
              <a:rPr lang="en-US" altLang="ja-JP" dirty="0" smtClean="0"/>
              <a:t> </a:t>
            </a:r>
            <a:r>
              <a:rPr lang="en-AU" altLang="ja-JP" dirty="0"/>
              <a:t>(postgrad support)</a:t>
            </a:r>
          </a:p>
          <a:p>
            <a:pPr marL="0" indent="0">
              <a:buNone/>
            </a:pPr>
            <a:endParaRPr lang="en-US" altLang="ja-JP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6D22-52EF-D142-80D7-D20BBDD838F6}" type="slidenum">
              <a:rPr lang="en-AU" smtClean="0"/>
              <a:pPr/>
              <a:t>15</a:t>
            </a:fld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your new friends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はじめまして。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How do you do?</a:t>
            </a:r>
          </a:p>
          <a:p>
            <a:pPr>
              <a:buNone/>
            </a:pPr>
            <a:endParaRPr lang="en-US" altLang="ja-JP" dirty="0" smtClean="0"/>
          </a:p>
          <a:p>
            <a:r>
              <a:rPr lang="ja-JP" altLang="en-US" dirty="0" smtClean="0">
                <a:solidFill>
                  <a:srgbClr val="FF0000"/>
                </a:solidFill>
              </a:rPr>
              <a:t>〇〇</a:t>
            </a:r>
            <a:r>
              <a:rPr lang="ja-JP" altLang="en-US" dirty="0" smtClean="0"/>
              <a:t>　です。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(I) am </a:t>
            </a:r>
            <a:r>
              <a:rPr lang="ja-JP" altLang="en-US" dirty="0" smtClean="0">
                <a:solidFill>
                  <a:srgbClr val="FF0000"/>
                </a:solidFill>
              </a:rPr>
              <a:t>〇〇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 smtClean="0"/>
          </a:p>
          <a:p>
            <a:r>
              <a:rPr lang="ja-JP" altLang="en-US" dirty="0" smtClean="0"/>
              <a:t>よろしく　おねがい　します。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AU" altLang="ja-JP" dirty="0" smtClean="0"/>
              <a:t>Nice to meet you.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6D22-52EF-D142-80D7-D20BBDD838F6}" type="slidenum">
              <a:rPr lang="en-AU" smtClean="0"/>
              <a:pPr/>
              <a:t>16</a:t>
            </a:fld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779964" y="1600201"/>
            <a:ext cx="4364037" cy="4525963"/>
          </a:xfrm>
        </p:spPr>
        <p:txBody>
          <a:bodyPr/>
          <a:lstStyle/>
          <a:p>
            <a:pPr>
              <a:buNone/>
            </a:pPr>
            <a:r>
              <a:rPr lang="en-US" u="sng" dirty="0" err="1" smtClean="0"/>
              <a:t>ha</a:t>
            </a:r>
            <a:r>
              <a:rPr lang="en-US" dirty="0" err="1" smtClean="0"/>
              <a:t>jime</a:t>
            </a:r>
            <a:r>
              <a:rPr lang="en-US" dirty="0" smtClean="0"/>
              <a:t> </a:t>
            </a:r>
            <a:r>
              <a:rPr lang="en-US" dirty="0" err="1" smtClean="0"/>
              <a:t>ma</a:t>
            </a:r>
            <a:r>
              <a:rPr lang="en-US" u="sng" dirty="0" err="1" smtClean="0"/>
              <a:t>sh</a:t>
            </a:r>
            <a:r>
              <a:rPr lang="en-US" u="sng" dirty="0" err="1" smtClean="0">
                <a:solidFill>
                  <a:schemeClr val="bg2"/>
                </a:solidFill>
              </a:rPr>
              <a:t>i</a:t>
            </a:r>
            <a:r>
              <a:rPr lang="en-US" u="sng" dirty="0" err="1" smtClean="0"/>
              <a:t>te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ja-JP" altLang="en-US" dirty="0" smtClean="0">
                <a:solidFill>
                  <a:srgbClr val="FF0000"/>
                </a:solidFill>
              </a:rPr>
              <a:t>〇〇</a:t>
            </a:r>
            <a:r>
              <a:rPr lang="en-US" altLang="ja-JP" dirty="0" smtClean="0"/>
              <a:t> </a:t>
            </a:r>
            <a:r>
              <a:rPr lang="en-US" altLang="ja-JP" u="sng" dirty="0" err="1" smtClean="0"/>
              <a:t>des</a:t>
            </a:r>
            <a:r>
              <a:rPr lang="en-US" altLang="ja-JP" u="sng" dirty="0" err="1" smtClean="0">
                <a:solidFill>
                  <a:srgbClr val="79A9AF"/>
                </a:solidFill>
              </a:rPr>
              <a:t>u</a:t>
            </a:r>
            <a:endParaRPr lang="en-US" altLang="ja-JP" dirty="0" smtClean="0">
              <a:solidFill>
                <a:srgbClr val="79A9AF"/>
              </a:solidFill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u="sng" dirty="0" smtClean="0"/>
          </a:p>
          <a:p>
            <a:pPr>
              <a:buNone/>
            </a:pPr>
            <a:r>
              <a:rPr lang="en-US" u="sng" dirty="0" err="1"/>
              <a:t>y</a:t>
            </a:r>
            <a:r>
              <a:rPr lang="en-US" u="sng" dirty="0" err="1" smtClean="0"/>
              <a:t>o</a:t>
            </a:r>
            <a:r>
              <a:rPr lang="en-US" dirty="0" err="1" smtClean="0"/>
              <a:t>rosh</a:t>
            </a:r>
            <a:r>
              <a:rPr lang="en-US" dirty="0" err="1" smtClean="0">
                <a:solidFill>
                  <a:srgbClr val="79A9AF"/>
                </a:solidFill>
              </a:rPr>
              <a:t>i</a:t>
            </a:r>
            <a:r>
              <a:rPr lang="en-US" dirty="0" err="1" smtClean="0"/>
              <a:t>k</a:t>
            </a:r>
            <a:r>
              <a:rPr lang="en-US" dirty="0" err="1" smtClean="0">
                <a:solidFill>
                  <a:srgbClr val="79A9AF"/>
                </a:solidFill>
              </a:rPr>
              <a:t>u</a:t>
            </a:r>
            <a:r>
              <a:rPr lang="en-US" dirty="0" smtClean="0">
                <a:solidFill>
                  <a:srgbClr val="79A9AF"/>
                </a:solidFill>
              </a:rPr>
              <a:t> </a:t>
            </a:r>
            <a:r>
              <a:rPr lang="en-US" dirty="0" err="1" smtClean="0"/>
              <a:t>onegai</a:t>
            </a:r>
            <a:r>
              <a:rPr lang="en-US" dirty="0" smtClean="0">
                <a:solidFill>
                  <a:srgbClr val="79A9AF"/>
                </a:solidFill>
              </a:rPr>
              <a:t> </a:t>
            </a:r>
            <a:r>
              <a:rPr lang="en-US" dirty="0" err="1" smtClean="0"/>
              <a:t>sh</a:t>
            </a:r>
            <a:r>
              <a:rPr lang="en-US" dirty="0" err="1" smtClean="0">
                <a:solidFill>
                  <a:srgbClr val="79A9AF"/>
                </a:solidFill>
              </a:rPr>
              <a:t>i</a:t>
            </a:r>
            <a:r>
              <a:rPr lang="en-US" dirty="0" err="1" smtClean="0"/>
              <a:t>ma</a:t>
            </a:r>
            <a:r>
              <a:rPr lang="en-US" u="sng" dirty="0" err="1" smtClean="0"/>
              <a:t>s</a:t>
            </a:r>
            <a:r>
              <a:rPr lang="en-US" u="sng" dirty="0" err="1" smtClean="0">
                <a:solidFill>
                  <a:srgbClr val="79A9AF"/>
                </a:solidFill>
              </a:rPr>
              <a:t>u</a:t>
            </a:r>
            <a:endParaRPr lang="en-US" u="sng" dirty="0" smtClean="0">
              <a:solidFill>
                <a:srgbClr val="79A9AF"/>
              </a:solidFill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7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13" y="0"/>
            <a:ext cx="6316662" cy="807606"/>
          </a:xfrm>
        </p:spPr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3186" y="712929"/>
            <a:ext cx="838482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Posted in your </a:t>
            </a:r>
            <a:r>
              <a:rPr lang="en-US" b="1" dirty="0" smtClean="0">
                <a:solidFill>
                  <a:srgbClr val="4D3778"/>
                </a:solidFill>
              </a:rPr>
              <a:t>Moodle</a:t>
            </a:r>
          </a:p>
          <a:p>
            <a:pPr algn="ctr">
              <a:buNone/>
            </a:pPr>
            <a:r>
              <a:rPr lang="en-US" dirty="0" smtClean="0"/>
              <a:t>Download and</a:t>
            </a:r>
            <a:r>
              <a:rPr lang="ja-JP" altLang="en-US" dirty="0" smtClean="0"/>
              <a:t>　</a:t>
            </a:r>
            <a:r>
              <a:rPr lang="en-US" dirty="0" smtClean="0"/>
              <a:t>Read it very carefully</a:t>
            </a:r>
          </a:p>
          <a:p>
            <a:pPr algn="ctr">
              <a:buNone/>
            </a:pPr>
            <a:r>
              <a:rPr lang="en-US" dirty="0" smtClean="0"/>
              <a:t>What is Moodle?</a:t>
            </a:r>
            <a:r>
              <a:rPr lang="ja-JP" altLang="en-US" dirty="0" smtClean="0"/>
              <a:t>　</a:t>
            </a:r>
            <a:r>
              <a:rPr lang="en-US" dirty="0" smtClean="0"/>
              <a:t>Where can I find it?</a:t>
            </a:r>
          </a:p>
          <a:p>
            <a:pPr algn="ctr">
              <a:buNone/>
            </a:pPr>
            <a:r>
              <a:rPr lang="en-US" dirty="0" err="1" smtClean="0">
                <a:solidFill>
                  <a:srgbClr val="0000FF"/>
                </a:solidFill>
              </a:rPr>
              <a:t>MyUNSW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  <a:hlinkClick r:id="rId2"/>
              </a:rPr>
              <a:t>https</a:t>
            </a:r>
            <a:r>
              <a:rPr lang="en-US" dirty="0">
                <a:solidFill>
                  <a:srgbClr val="0000FF"/>
                </a:solidFill>
                <a:hlinkClick r:id="rId2"/>
              </a:rPr>
              <a:t>://www.unsw.edu.au</a:t>
            </a:r>
            <a:r>
              <a:rPr lang="en-US" dirty="0" smtClean="0">
                <a:solidFill>
                  <a:srgbClr val="0000FF"/>
                </a:solidFill>
                <a:hlinkClick r:id="rId2"/>
              </a:rPr>
              <a:t>/</a:t>
            </a:r>
            <a:endParaRPr lang="en-US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/>
              <a:t>You will:</a:t>
            </a:r>
          </a:p>
          <a:p>
            <a:pPr marL="0" indent="0">
              <a:buNone/>
            </a:pPr>
            <a:r>
              <a:rPr lang="en-US" sz="2200" dirty="0"/>
              <a:t>1. introduce and talk about yourself in a simple manner. </a:t>
            </a:r>
          </a:p>
          <a:p>
            <a:pPr marL="0" indent="0">
              <a:buNone/>
            </a:pPr>
            <a:r>
              <a:rPr lang="en-US" altLang="ja-JP" sz="2200" dirty="0"/>
              <a:t>2. </a:t>
            </a:r>
            <a:r>
              <a:rPr lang="en-US" sz="2200" dirty="0"/>
              <a:t>develop and sustain a simple conversation with speakers of Japanese when talking about themselves, their lives and so on.   </a:t>
            </a:r>
          </a:p>
          <a:p>
            <a:pPr marL="0" indent="0" fontAlgn="auto">
              <a:buNone/>
            </a:pPr>
            <a:r>
              <a:rPr lang="en-US" sz="2200" dirty="0"/>
              <a:t>3. read and write </a:t>
            </a:r>
            <a:r>
              <a:rPr lang="en-US" sz="2200" i="1" dirty="0"/>
              <a:t>hiragana</a:t>
            </a:r>
            <a:r>
              <a:rPr lang="en-US" sz="2200" dirty="0"/>
              <a:t>, </a:t>
            </a:r>
            <a:r>
              <a:rPr lang="en-US" sz="2200" i="1" dirty="0"/>
              <a:t>katakana</a:t>
            </a:r>
            <a:r>
              <a:rPr lang="en-US" sz="2200" dirty="0"/>
              <a:t>, fluently, and </a:t>
            </a:r>
            <a:r>
              <a:rPr lang="en-US" sz="2200" dirty="0" err="1"/>
              <a:t>recognise</a:t>
            </a:r>
            <a:r>
              <a:rPr lang="en-US" sz="2200" dirty="0"/>
              <a:t> 58 </a:t>
            </a:r>
            <a:r>
              <a:rPr lang="en-US" sz="2200" i="1" dirty="0"/>
              <a:t>kanji </a:t>
            </a:r>
            <a:r>
              <a:rPr lang="en-US" sz="2200" dirty="0"/>
              <a:t>(Chinese characters adopted to Japanese).</a:t>
            </a:r>
          </a:p>
          <a:p>
            <a:pPr marL="0" indent="0" fontAlgn="auto">
              <a:buNone/>
            </a:pPr>
            <a:r>
              <a:rPr lang="en-US" sz="2200" dirty="0"/>
              <a:t>4. understand problems of intercultural interaction with other Japanese speakers. </a:t>
            </a:r>
          </a:p>
          <a:p>
            <a:pPr marL="0" indent="0" fontAlgn="auto">
              <a:buNone/>
            </a:pPr>
            <a:r>
              <a:rPr lang="en-US" sz="2200" dirty="0"/>
              <a:t>5. gain the skills required for collaborative and multidisciplinary work. </a:t>
            </a:r>
          </a:p>
          <a:p>
            <a:pPr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algn="ctr"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17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987" y="83710"/>
            <a:ext cx="8229600" cy="853671"/>
          </a:xfrm>
        </p:spPr>
        <p:txBody>
          <a:bodyPr/>
          <a:lstStyle/>
          <a:p>
            <a:r>
              <a:rPr lang="en-US" altLang="ja-JP" dirty="0" smtClean="0"/>
              <a:t>Teaching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791" y="937379"/>
            <a:ext cx="8229600" cy="4533900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altLang="ja-JP" sz="3200" dirty="0">
                <a:ea typeface="ＭＳ 明朝" charset="-128"/>
                <a:cs typeface="ＭＳ 明朝" charset="-128"/>
              </a:rPr>
              <a:t>          Key: </a:t>
            </a:r>
            <a:r>
              <a:rPr lang="en-US" altLang="ja-JP" sz="3200" dirty="0">
                <a:solidFill>
                  <a:srgbClr val="FF0000"/>
                </a:solidFill>
                <a:ea typeface="ＭＳ 明朝" charset="-128"/>
                <a:cs typeface="ＭＳ 明朝" charset="-128"/>
              </a:rPr>
              <a:t>Interactive and participatory</a:t>
            </a:r>
            <a:endParaRPr lang="en-US" altLang="ja-JP" dirty="0" smtClean="0">
              <a:solidFill>
                <a:srgbClr val="FF0000"/>
              </a:solidFill>
              <a:ea typeface="ＭＳ 明朝" charset="-128"/>
              <a:cs typeface="ＭＳ 明朝" charset="-128"/>
            </a:endParaRPr>
          </a:p>
          <a:p>
            <a:pPr>
              <a:lnSpc>
                <a:spcPct val="90000"/>
              </a:lnSpc>
              <a:buNone/>
            </a:pPr>
            <a:endParaRPr lang="en-US" altLang="ja-JP" dirty="0" smtClean="0">
              <a:ea typeface="ＭＳ 明朝" charset="-128"/>
              <a:cs typeface="ＭＳ 明朝" charset="-128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ja-JP" sz="2800" dirty="0">
                <a:solidFill>
                  <a:srgbClr val="0000FF"/>
                </a:solidFill>
                <a:ea typeface="ＭＳ 明朝" charset="-128"/>
                <a:cs typeface="ＭＳ 明朝" charset="-128"/>
              </a:rPr>
              <a:t>Prep first, use it in class.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sz="2800" dirty="0">
                <a:ea typeface="ＭＳ 明朝" charset="-128"/>
                <a:cs typeface="ＭＳ 明朝" charset="-128"/>
              </a:rPr>
              <a:t>Lectures: </a:t>
            </a:r>
            <a:r>
              <a:rPr lang="en-US" altLang="ja-JP" sz="2800" dirty="0">
                <a:solidFill>
                  <a:srgbClr val="0000FF"/>
                </a:solidFill>
                <a:ea typeface="ＭＳ 明朝" charset="-128"/>
                <a:cs typeface="ＭＳ 明朝" charset="-128"/>
              </a:rPr>
              <a:t>(your review of) </a:t>
            </a:r>
            <a:r>
              <a:rPr lang="en-US" altLang="ja-JP" sz="2800" dirty="0">
                <a:ea typeface="ＭＳ 明朝" charset="-128"/>
                <a:cs typeface="ＭＳ 明朝" charset="-128"/>
              </a:rPr>
              <a:t>grammar, vocabulary</a:t>
            </a:r>
            <a:r>
              <a:rPr lang="en-AU" altLang="ja-JP" sz="2800" dirty="0">
                <a:ea typeface="ＭＳ 明朝" charset="-128"/>
                <a:cs typeface="ＭＳ 明朝" charset="-128"/>
              </a:rPr>
              <a:t>, Hiragana, Katakana and Kanji</a:t>
            </a:r>
            <a:r>
              <a:rPr lang="en-US" altLang="ja-JP" sz="2800" dirty="0">
                <a:ea typeface="ＭＳ 明朝" charset="-128"/>
                <a:cs typeface="ＭＳ 明朝" charset="-128"/>
              </a:rPr>
              <a:t>; facts about Japan and Japanese language and how it is used in interaction; Video and PowerPoint presentations; Exercises in the textbook; Interaction practices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sz="2800" dirty="0">
                <a:solidFill>
                  <a:srgbClr val="0000FF"/>
                </a:solidFill>
                <a:ea typeface="ＭＳ 明朝" charset="-128"/>
                <a:cs typeface="ＭＳ 明朝" charset="-128"/>
              </a:rPr>
              <a:t>Seminars</a:t>
            </a:r>
            <a:r>
              <a:rPr lang="en-US" altLang="ja-JP" sz="2800" dirty="0">
                <a:ea typeface="ＭＳ 明朝" charset="-128"/>
                <a:cs typeface="ＭＳ 明朝" charset="-128"/>
              </a:rPr>
              <a:t> &amp;Tutorials: Using Japanese in context, task-based learning; Class work, group work, pair work, and individual work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18</a:t>
            </a:fld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14" y="274640"/>
            <a:ext cx="8226425" cy="735193"/>
          </a:xfrm>
        </p:spPr>
        <p:txBody>
          <a:bodyPr/>
          <a:lstStyle/>
          <a:p>
            <a:r>
              <a:rPr lang="en-AU" dirty="0" smtClean="0"/>
              <a:t>About LEARNING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3153" y="1079669"/>
            <a:ext cx="8226425" cy="4525963"/>
          </a:xfrm>
        </p:spPr>
        <p:txBody>
          <a:bodyPr/>
          <a:lstStyle/>
          <a:p>
            <a:pPr>
              <a:buNone/>
            </a:pPr>
            <a:r>
              <a:rPr lang="en-AU" dirty="0" smtClean="0"/>
              <a:t>Is LEARNING an individual endeavour?</a:t>
            </a:r>
          </a:p>
          <a:p>
            <a:pPr>
              <a:buNone/>
            </a:pPr>
            <a:endParaRPr lang="en-AU" dirty="0" smtClean="0"/>
          </a:p>
          <a:p>
            <a:pPr>
              <a:buNone/>
            </a:pPr>
            <a:r>
              <a:rPr lang="en-AU" dirty="0" smtClean="0"/>
              <a:t>LEARNING is social and it involves other people and things around you.</a:t>
            </a:r>
          </a:p>
          <a:p>
            <a:pPr>
              <a:buNone/>
            </a:pPr>
            <a:endParaRPr lang="en-AU" dirty="0" smtClean="0"/>
          </a:p>
          <a:p>
            <a:pPr>
              <a:buNone/>
            </a:pPr>
            <a:r>
              <a:rPr lang="en-AU" dirty="0" smtClean="0"/>
              <a:t>3 stages of LEARNING</a:t>
            </a:r>
          </a:p>
          <a:p>
            <a:pPr>
              <a:buNone/>
            </a:pPr>
            <a:r>
              <a:rPr lang="en-AU" dirty="0" smtClean="0"/>
              <a:t>1. I cannot do this</a:t>
            </a:r>
          </a:p>
          <a:p>
            <a:pPr>
              <a:buNone/>
            </a:pPr>
            <a:r>
              <a:rPr lang="en-AU" dirty="0" smtClean="0"/>
              <a:t>2. I can do this with some help</a:t>
            </a:r>
          </a:p>
          <a:p>
            <a:pPr>
              <a:buNone/>
            </a:pPr>
            <a:r>
              <a:rPr lang="en-AU" dirty="0" smtClean="0"/>
              <a:t>3. I can do this on my own</a:t>
            </a:r>
          </a:p>
          <a:p>
            <a:pPr>
              <a:buNone/>
            </a:pPr>
            <a:endParaRPr lang="en-AU" dirty="0"/>
          </a:p>
          <a:p>
            <a:pPr>
              <a:buNone/>
            </a:pPr>
            <a:r>
              <a:rPr lang="en-AU" dirty="0" smtClean="0"/>
              <a:t>The key to your success is to have a good social network of people who you can practice with, who can support you</a:t>
            </a:r>
            <a:r>
              <a:rPr lang="en-AU" dirty="0"/>
              <a:t> </a:t>
            </a:r>
            <a:r>
              <a:rPr lang="en-AU" dirty="0" smtClean="0"/>
              <a:t>and who you feel comfortable supporting.</a:t>
            </a:r>
          </a:p>
        </p:txBody>
      </p:sp>
      <p:sp>
        <p:nvSpPr>
          <p:cNvPr id="6" name="Left Arrow 5"/>
          <p:cNvSpPr/>
          <p:nvPr/>
        </p:nvSpPr>
        <p:spPr>
          <a:xfrm>
            <a:off x="4568825" y="3766658"/>
            <a:ext cx="3237088" cy="1161717"/>
          </a:xfrm>
          <a:prstGeom prst="leftArrow">
            <a:avLst/>
          </a:prstGeom>
          <a:solidFill>
            <a:srgbClr val="78F5EC"/>
          </a:solidFill>
          <a:ln>
            <a:solidFill>
              <a:srgbClr val="00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We do this in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558" y="274639"/>
            <a:ext cx="7603359" cy="1143000"/>
          </a:xfrm>
        </p:spPr>
        <p:txBody>
          <a:bodyPr/>
          <a:lstStyle/>
          <a:p>
            <a:r>
              <a:rPr lang="ja-JP" altLang="en-US" dirty="0" smtClean="0"/>
              <a:t>きょう　の　こうぎ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139" y="1600201"/>
            <a:ext cx="7513037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Introduction of the course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Introduction of the staff members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Study strategies for success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Japanese greetings/self-introduction</a:t>
            </a:r>
            <a:r>
              <a:rPr lang="en-AU" sz="2800" dirty="0"/>
              <a:t>/leave taking</a:t>
            </a:r>
            <a:r>
              <a:rPr lang="ja-JP" altLang="en-US" sz="2800" dirty="0"/>
              <a:t>：あいさつ</a:t>
            </a:r>
            <a:endParaRPr lang="en-US" altLang="ja-JP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Japanese sound system and </a:t>
            </a:r>
            <a:r>
              <a:rPr lang="ja-JP" altLang="en-US" sz="2800" dirty="0"/>
              <a:t>ひらがな　</a:t>
            </a:r>
            <a:r>
              <a:rPr lang="en-US" altLang="ja-JP" sz="2800" dirty="0"/>
              <a:t>[hiragana] </a:t>
            </a:r>
            <a:r>
              <a:rPr lang="en-US" altLang="ja-JP" sz="2800" dirty="0" err="1"/>
              <a:t>syllabaries</a:t>
            </a:r>
            <a:endParaRPr lang="en-US" altLang="ja-JP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Japanese song </a:t>
            </a:r>
            <a:r>
              <a:rPr lang="ja-JP" altLang="en-US" sz="2800"/>
              <a:t>にほんの　うた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Cultural information </a:t>
            </a:r>
            <a:br>
              <a:rPr lang="en-US" sz="2800" dirty="0"/>
            </a:br>
            <a:r>
              <a:rPr lang="en-US" sz="2800" dirty="0"/>
              <a:t>Intro to Japan</a:t>
            </a:r>
            <a:r>
              <a:rPr lang="en-AU" sz="2800" dirty="0"/>
              <a:t>; </a:t>
            </a:r>
            <a:r>
              <a:rPr lang="ja-JP" altLang="en-US" sz="2800" dirty="0"/>
              <a:t>ひなまつり</a:t>
            </a:r>
            <a:r>
              <a:rPr lang="en-US" altLang="ja-JP" sz="2800" dirty="0"/>
              <a:t> [</a:t>
            </a:r>
            <a:r>
              <a:rPr lang="en-US" altLang="ja-JP" sz="2800" dirty="0" err="1"/>
              <a:t>Hina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matsuri</a:t>
            </a:r>
            <a:r>
              <a:rPr lang="en-US" altLang="ja-JP" sz="2800" dirty="0"/>
              <a:t>]</a:t>
            </a:r>
          </a:p>
          <a:p>
            <a:pPr>
              <a:lnSpc>
                <a:spcPct val="90000"/>
              </a:lnSpc>
              <a:buNone/>
            </a:pPr>
            <a:r>
              <a:rPr lang="en-US" sz="2800" dirty="0">
                <a:solidFill>
                  <a:srgbClr val="CF468C"/>
                </a:solidFill>
              </a:rPr>
              <a:t>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2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299" y="274639"/>
            <a:ext cx="7229876" cy="1143000"/>
          </a:xfrm>
        </p:spPr>
        <p:txBody>
          <a:bodyPr/>
          <a:lstStyle/>
          <a:p>
            <a:r>
              <a:rPr lang="en-US" altLang="ja-JP" dirty="0" smtClean="0"/>
              <a:t>Learning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655" y="1957387"/>
            <a:ext cx="7373487" cy="4525963"/>
          </a:xfrm>
        </p:spPr>
        <p:txBody>
          <a:bodyPr/>
          <a:lstStyle/>
          <a:p>
            <a:r>
              <a:rPr lang="en-US" altLang="ja-JP" sz="2800" dirty="0"/>
              <a:t>Textbook: </a:t>
            </a:r>
            <a:r>
              <a:rPr lang="en-US" altLang="ja-JP" sz="2800" dirty="0" err="1"/>
              <a:t>Genki</a:t>
            </a:r>
            <a:r>
              <a:rPr lang="en-US" altLang="ja-JP" sz="2800" dirty="0"/>
              <a:t> I</a:t>
            </a:r>
          </a:p>
          <a:p>
            <a:r>
              <a:rPr lang="en-US" altLang="ja-JP" sz="2800" dirty="0" err="1"/>
              <a:t>Genki</a:t>
            </a:r>
            <a:r>
              <a:rPr lang="en-US" altLang="ja-JP" sz="2800" dirty="0"/>
              <a:t> I </a:t>
            </a:r>
            <a:r>
              <a:rPr lang="en-US" altLang="ja-JP" sz="2800" dirty="0" smtClean="0"/>
              <a:t>Workbook</a:t>
            </a:r>
          </a:p>
          <a:p>
            <a:r>
              <a:rPr lang="en-US" altLang="ja-JP" sz="2800" dirty="0" smtClean="0"/>
              <a:t>ARTS1630 Course Notes</a:t>
            </a:r>
            <a:endParaRPr lang="en-US" altLang="ja-JP" sz="2800" dirty="0"/>
          </a:p>
          <a:p>
            <a:r>
              <a:rPr lang="en-US" altLang="ja-JP" sz="2800" dirty="0" err="1"/>
              <a:t>Genki</a:t>
            </a:r>
            <a:r>
              <a:rPr lang="en-US" altLang="ja-JP" sz="2800" dirty="0"/>
              <a:t> Home </a:t>
            </a:r>
            <a:r>
              <a:rPr lang="en-US" altLang="ja-JP" sz="2800" dirty="0">
                <a:hlinkClick r:id="rId2"/>
              </a:rPr>
              <a:t>http://genki.japantimes.co.jp/index_en</a:t>
            </a:r>
            <a:endParaRPr lang="en-US" altLang="ja-JP" sz="2800" dirty="0"/>
          </a:p>
          <a:p>
            <a:r>
              <a:rPr lang="en-US" altLang="ja-JP" sz="2800" dirty="0"/>
              <a:t>Useful links through our Moodle</a:t>
            </a:r>
            <a:br>
              <a:rPr lang="en-US" altLang="ja-JP" sz="2800" dirty="0"/>
            </a:br>
            <a:r>
              <a:rPr lang="en-US" altLang="ja-JP" sz="2800" dirty="0">
                <a:solidFill>
                  <a:srgbClr val="FF0000"/>
                </a:solidFill>
              </a:rPr>
              <a:t>Make sure you access Moodle at least twice a week.</a:t>
            </a:r>
          </a:p>
          <a:p>
            <a:r>
              <a:rPr lang="en-US" altLang="ja-JP" sz="2800" dirty="0"/>
              <a:t>E</a:t>
            </a:r>
            <a:r>
              <a:rPr lang="en-AU" altLang="ja-JP" sz="2800" dirty="0" err="1"/>
              <a:t>verything</a:t>
            </a:r>
            <a:r>
              <a:rPr lang="en-AU" altLang="ja-JP" sz="2800" dirty="0"/>
              <a:t> and everyone around you!</a:t>
            </a:r>
            <a:endParaRPr lang="en-US" altLang="ja-JP" sz="28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5" name="AutoShape 2" descr="mage result for textbook genki"/>
          <p:cNvSpPr>
            <a:spLocks noChangeAspect="1" noChangeArrowheads="1"/>
          </p:cNvSpPr>
          <p:nvPr/>
        </p:nvSpPr>
        <p:spPr bwMode="auto">
          <a:xfrm>
            <a:off x="0" y="0"/>
            <a:ext cx="4571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mage result for textbook genki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mage result for textbook genk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41" y="-5787"/>
            <a:ext cx="3851474" cy="385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930" y="274639"/>
            <a:ext cx="7066247" cy="1143000"/>
          </a:xfrm>
        </p:spPr>
        <p:txBody>
          <a:bodyPr/>
          <a:lstStyle/>
          <a:p>
            <a:r>
              <a:rPr lang="en-US" dirty="0" smtClean="0"/>
              <a:t>Student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869" y="1600201"/>
            <a:ext cx="7429307" cy="4525963"/>
          </a:xfrm>
        </p:spPr>
        <p:txBody>
          <a:bodyPr/>
          <a:lstStyle/>
          <a:p>
            <a:r>
              <a:rPr lang="en-US" sz="2800" dirty="0"/>
              <a:t>Faculties/Majors</a:t>
            </a:r>
          </a:p>
          <a:p>
            <a:r>
              <a:rPr lang="en-US" sz="2800" dirty="0"/>
              <a:t>Levels</a:t>
            </a:r>
          </a:p>
          <a:p>
            <a:r>
              <a:rPr lang="en-US" sz="2800" dirty="0"/>
              <a:t>Native languages</a:t>
            </a:r>
          </a:p>
          <a:p>
            <a:r>
              <a:rPr lang="en-US" sz="2800" dirty="0"/>
              <a:t>Extroverts/introverts</a:t>
            </a:r>
          </a:p>
          <a:p>
            <a:r>
              <a:rPr lang="en-US" sz="2800" dirty="0" err="1"/>
              <a:t>Manga</a:t>
            </a:r>
            <a:r>
              <a:rPr lang="en-US" sz="2800" dirty="0"/>
              <a:t> and Anime fans/Judo or Karate experts</a:t>
            </a:r>
          </a:p>
          <a:p>
            <a:r>
              <a:rPr lang="en-US" sz="2800" dirty="0"/>
              <a:t>……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728" y="734992"/>
            <a:ext cx="2760561" cy="2760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/>
          <p:cNvSpPr/>
          <p:nvPr/>
        </p:nvSpPr>
        <p:spPr>
          <a:xfrm>
            <a:off x="1200169" y="415906"/>
            <a:ext cx="7080251" cy="4302817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r"/>
            <a:r>
              <a:rPr lang="en-AU" sz="2000" dirty="0"/>
              <a:t>Introductory Japanese Classroom Community</a:t>
            </a:r>
          </a:p>
          <a:p>
            <a:pPr algn="r"/>
            <a:endParaRPr lang="en-AU" dirty="0" smtClean="0"/>
          </a:p>
        </p:txBody>
      </p:sp>
      <p:sp>
        <p:nvSpPr>
          <p:cNvPr id="4" name="Smiley Face 3"/>
          <p:cNvSpPr/>
          <p:nvPr/>
        </p:nvSpPr>
        <p:spPr>
          <a:xfrm>
            <a:off x="4227782" y="2197813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miley Face 4"/>
          <p:cNvSpPr/>
          <p:nvPr/>
        </p:nvSpPr>
        <p:spPr>
          <a:xfrm>
            <a:off x="5515655" y="3020773"/>
            <a:ext cx="670560" cy="670560"/>
          </a:xfrm>
          <a:prstGeom prst="smileyFac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sp>
      <p:sp>
        <p:nvSpPr>
          <p:cNvPr id="6" name="Smiley Face 5"/>
          <p:cNvSpPr/>
          <p:nvPr/>
        </p:nvSpPr>
        <p:spPr>
          <a:xfrm>
            <a:off x="4642234" y="2921799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miley Face 6"/>
          <p:cNvSpPr/>
          <p:nvPr/>
        </p:nvSpPr>
        <p:spPr>
          <a:xfrm>
            <a:off x="5614450" y="1492833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miley Face 7"/>
          <p:cNvSpPr/>
          <p:nvPr/>
        </p:nvSpPr>
        <p:spPr>
          <a:xfrm>
            <a:off x="3656017" y="1492833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miley Face 8"/>
          <p:cNvSpPr/>
          <p:nvPr/>
        </p:nvSpPr>
        <p:spPr>
          <a:xfrm>
            <a:off x="2503927" y="1912020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miley Face 9"/>
          <p:cNvSpPr/>
          <p:nvPr/>
        </p:nvSpPr>
        <p:spPr>
          <a:xfrm>
            <a:off x="5766850" y="3878152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miley Face 10"/>
          <p:cNvSpPr/>
          <p:nvPr/>
        </p:nvSpPr>
        <p:spPr>
          <a:xfrm>
            <a:off x="5328566" y="2350213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miley Face 11"/>
          <p:cNvSpPr/>
          <p:nvPr/>
        </p:nvSpPr>
        <p:spPr>
          <a:xfrm>
            <a:off x="3370134" y="2483607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Smiley Face 12"/>
          <p:cNvSpPr/>
          <p:nvPr/>
        </p:nvSpPr>
        <p:spPr>
          <a:xfrm>
            <a:off x="6681250" y="3131220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Smiley Face 13"/>
          <p:cNvSpPr/>
          <p:nvPr/>
        </p:nvSpPr>
        <p:spPr>
          <a:xfrm>
            <a:off x="3941899" y="3592359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Smiley Face 14"/>
          <p:cNvSpPr/>
          <p:nvPr/>
        </p:nvSpPr>
        <p:spPr>
          <a:xfrm>
            <a:off x="4928118" y="4007605"/>
            <a:ext cx="571767" cy="571587"/>
          </a:xfrm>
          <a:prstGeom prst="smileyFac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Smiley Face 15"/>
          <p:cNvSpPr/>
          <p:nvPr/>
        </p:nvSpPr>
        <p:spPr>
          <a:xfrm>
            <a:off x="2699573" y="3032247"/>
            <a:ext cx="670560" cy="670560"/>
          </a:xfrm>
          <a:prstGeom prst="smileyFac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sp>
      <p:sp>
        <p:nvSpPr>
          <p:cNvPr id="17" name="Smiley Face 16"/>
          <p:cNvSpPr/>
          <p:nvPr/>
        </p:nvSpPr>
        <p:spPr>
          <a:xfrm>
            <a:off x="7253015" y="2350213"/>
            <a:ext cx="670560" cy="670560"/>
          </a:xfrm>
          <a:prstGeom prst="smileyFac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sp>
      <p:sp>
        <p:nvSpPr>
          <p:cNvPr id="18" name="Smiley Face 17"/>
          <p:cNvSpPr/>
          <p:nvPr/>
        </p:nvSpPr>
        <p:spPr>
          <a:xfrm>
            <a:off x="6539333" y="1645233"/>
            <a:ext cx="571767" cy="571587"/>
          </a:xfrm>
          <a:prstGeom prst="smileyFac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Line Callout 2 (Accent Bar) 18"/>
          <p:cNvSpPr/>
          <p:nvPr/>
        </p:nvSpPr>
        <p:spPr>
          <a:xfrm>
            <a:off x="7923576" y="4007607"/>
            <a:ext cx="1064763" cy="4572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8399"/>
              <a:gd name="adj6" fmla="val -3588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AU" sz="2000" dirty="0"/>
              <a:t>Teacher</a:t>
            </a:r>
          </a:p>
        </p:txBody>
      </p:sp>
      <p:sp>
        <p:nvSpPr>
          <p:cNvPr id="20" name="Line Callout 2 (Accent Bar) 19"/>
          <p:cNvSpPr/>
          <p:nvPr/>
        </p:nvSpPr>
        <p:spPr>
          <a:xfrm>
            <a:off x="5942000" y="4829710"/>
            <a:ext cx="1025133" cy="76199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2132"/>
              <a:gd name="adj6" fmla="val 7057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sz="2000" dirty="0">
                <a:solidFill>
                  <a:srgbClr val="000090"/>
                </a:solidFill>
              </a:rPr>
              <a:t>Senior Student</a:t>
            </a:r>
          </a:p>
        </p:txBody>
      </p:sp>
      <p:sp>
        <p:nvSpPr>
          <p:cNvPr id="21" name="Line Callout 2 (Accent Bar) 20"/>
          <p:cNvSpPr/>
          <p:nvPr/>
        </p:nvSpPr>
        <p:spPr>
          <a:xfrm>
            <a:off x="5614450" y="5896511"/>
            <a:ext cx="1277127" cy="72415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5832"/>
              <a:gd name="adj6" fmla="val 23612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AU" sz="2000" dirty="0" err="1">
                <a:solidFill>
                  <a:srgbClr val="008000"/>
                </a:solidFill>
              </a:rPr>
              <a:t>Postgrad</a:t>
            </a:r>
            <a:r>
              <a:rPr lang="en-AU" sz="2000" dirty="0">
                <a:solidFill>
                  <a:srgbClr val="008000"/>
                </a:solidFill>
              </a:rPr>
              <a:t> student</a:t>
            </a:r>
          </a:p>
        </p:txBody>
      </p:sp>
      <p:sp>
        <p:nvSpPr>
          <p:cNvPr id="22" name="Line Callout 2 (Accent Bar) 21"/>
          <p:cNvSpPr/>
          <p:nvPr/>
        </p:nvSpPr>
        <p:spPr>
          <a:xfrm>
            <a:off x="3370134" y="4980912"/>
            <a:ext cx="1760135" cy="102895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7886"/>
              <a:gd name="adj6" fmla="val -1645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AU" sz="2000" dirty="0">
                <a:solidFill>
                  <a:srgbClr val="660066"/>
                </a:solidFill>
              </a:rPr>
              <a:t>Japanese native speaker helper</a:t>
            </a:r>
          </a:p>
        </p:txBody>
      </p:sp>
      <p:sp>
        <p:nvSpPr>
          <p:cNvPr id="23" name="Line Callout 2 (Accent Bar) 22"/>
          <p:cNvSpPr/>
          <p:nvPr/>
        </p:nvSpPr>
        <p:spPr>
          <a:xfrm>
            <a:off x="7351216" y="4980911"/>
            <a:ext cx="1637123" cy="91559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5802"/>
              <a:gd name="adj6" fmla="val -2265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sz="2000" dirty="0">
                <a:solidFill>
                  <a:srgbClr val="0000FF"/>
                </a:solidFill>
              </a:rPr>
              <a:t>Introductory Student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16297" y="4464807"/>
            <a:ext cx="1767745" cy="82296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sz="2000" dirty="0">
                <a:solidFill>
                  <a:srgbClr val="0000FF"/>
                </a:solidFill>
              </a:rPr>
              <a:t>Other Communities</a:t>
            </a:r>
          </a:p>
        </p:txBody>
      </p:sp>
      <p:sp>
        <p:nvSpPr>
          <p:cNvPr id="26" name="Up-Down Arrow 25"/>
          <p:cNvSpPr/>
          <p:nvPr/>
        </p:nvSpPr>
        <p:spPr>
          <a:xfrm rot="3264824">
            <a:off x="1542867" y="3652512"/>
            <a:ext cx="548640" cy="1005907"/>
          </a:xfrm>
          <a:prstGeom prst="up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/>
          <p:cNvCxnSpPr>
            <a:endCxn id="18" idx="2"/>
          </p:cNvCxnSpPr>
          <p:nvPr/>
        </p:nvCxnSpPr>
        <p:spPr>
          <a:xfrm>
            <a:off x="6144172" y="1778627"/>
            <a:ext cx="395160" cy="152400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8" idx="2"/>
          </p:cNvCxnSpPr>
          <p:nvPr/>
        </p:nvCxnSpPr>
        <p:spPr>
          <a:xfrm flipV="1">
            <a:off x="3063029" y="1778628"/>
            <a:ext cx="592988" cy="3621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6"/>
          </p:cNvCxnSpPr>
          <p:nvPr/>
        </p:nvCxnSpPr>
        <p:spPr>
          <a:xfrm rot="5400000">
            <a:off x="6315494" y="3714458"/>
            <a:ext cx="472612" cy="4263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1"/>
          </p:cNvCxnSpPr>
          <p:nvPr/>
        </p:nvCxnSpPr>
        <p:spPr>
          <a:xfrm rot="16200000" flipH="1">
            <a:off x="3863741" y="2943206"/>
            <a:ext cx="1169515" cy="1126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6"/>
            <a:endCxn id="7" idx="2"/>
          </p:cNvCxnSpPr>
          <p:nvPr/>
        </p:nvCxnSpPr>
        <p:spPr>
          <a:xfrm>
            <a:off x="4227783" y="1778627"/>
            <a:ext cx="1386667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5"/>
            <a:endCxn id="13" idx="1"/>
          </p:cNvCxnSpPr>
          <p:nvPr/>
        </p:nvCxnSpPr>
        <p:spPr>
          <a:xfrm rot="16200000" flipH="1">
            <a:off x="5816626" y="2266571"/>
            <a:ext cx="1234215" cy="6625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8" idx="5"/>
            <a:endCxn id="17" idx="1"/>
          </p:cNvCxnSpPr>
          <p:nvPr/>
        </p:nvCxnSpPr>
        <p:spPr>
          <a:xfrm rot="16200000" flipH="1">
            <a:off x="7031640" y="2128837"/>
            <a:ext cx="315301" cy="32385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4"/>
            <a:endCxn id="12" idx="0"/>
          </p:cNvCxnSpPr>
          <p:nvPr/>
        </p:nvCxnSpPr>
        <p:spPr>
          <a:xfrm rot="5400000">
            <a:off x="3589365" y="2131072"/>
            <a:ext cx="419187" cy="2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6" idx="0"/>
          </p:cNvCxnSpPr>
          <p:nvPr/>
        </p:nvCxnSpPr>
        <p:spPr>
          <a:xfrm rot="16200000" flipH="1">
            <a:off x="2692639" y="2690032"/>
            <a:ext cx="548640" cy="1357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6" idx="7"/>
          </p:cNvCxnSpPr>
          <p:nvPr/>
        </p:nvCxnSpPr>
        <p:spPr>
          <a:xfrm rot="10800000" flipV="1">
            <a:off x="5130267" y="2811180"/>
            <a:ext cx="341240" cy="1943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11" idx="7"/>
          </p:cNvCxnSpPr>
          <p:nvPr/>
        </p:nvCxnSpPr>
        <p:spPr>
          <a:xfrm rot="5400000">
            <a:off x="5656121" y="2189708"/>
            <a:ext cx="404692" cy="837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091993" y="1980713"/>
            <a:ext cx="421672" cy="2361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" idx="5"/>
            <a:endCxn id="6" idx="0"/>
          </p:cNvCxnSpPr>
          <p:nvPr/>
        </p:nvCxnSpPr>
        <p:spPr>
          <a:xfrm rot="16200000" flipH="1">
            <a:off x="4703913" y="2697594"/>
            <a:ext cx="236107" cy="2123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6200000" flipH="1">
            <a:off x="4855947" y="3688339"/>
            <a:ext cx="548640" cy="1357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200000" flipH="1">
            <a:off x="6001997" y="3693931"/>
            <a:ext cx="274321" cy="941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445771" y="4030554"/>
            <a:ext cx="482349" cy="3879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10800000" flipV="1">
            <a:off x="3302241" y="3005507"/>
            <a:ext cx="217987" cy="2094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4" idx="2"/>
          </p:cNvCxnSpPr>
          <p:nvPr/>
        </p:nvCxnSpPr>
        <p:spPr>
          <a:xfrm>
            <a:off x="3302239" y="3542676"/>
            <a:ext cx="639661" cy="3354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3" idx="0"/>
          </p:cNvCxnSpPr>
          <p:nvPr/>
        </p:nvCxnSpPr>
        <p:spPr>
          <a:xfrm rot="16200000" flipH="1">
            <a:off x="6472155" y="2636243"/>
            <a:ext cx="914400" cy="755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7228766" y="2982974"/>
            <a:ext cx="362167" cy="2964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7" idx="3"/>
          </p:cNvCxnSpPr>
          <p:nvPr/>
        </p:nvCxnSpPr>
        <p:spPr>
          <a:xfrm flipV="1">
            <a:off x="4765879" y="1980714"/>
            <a:ext cx="932304" cy="445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" idx="3"/>
          </p:cNvCxnSpPr>
          <p:nvPr/>
        </p:nvCxnSpPr>
        <p:spPr>
          <a:xfrm rot="5400000" flipH="1" flipV="1">
            <a:off x="5277590" y="3717232"/>
            <a:ext cx="460367" cy="2121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4" idx="3"/>
          </p:cNvCxnSpPr>
          <p:nvPr/>
        </p:nvCxnSpPr>
        <p:spPr>
          <a:xfrm flipV="1">
            <a:off x="3920678" y="2685693"/>
            <a:ext cx="390839" cy="83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5"/>
            <a:endCxn id="5" idx="7"/>
          </p:cNvCxnSpPr>
          <p:nvPr/>
        </p:nvCxnSpPr>
        <p:spPr>
          <a:xfrm rot="16200000" flipH="1">
            <a:off x="5811865" y="2842826"/>
            <a:ext cx="280883" cy="2714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13" idx="2"/>
          </p:cNvCxnSpPr>
          <p:nvPr/>
        </p:nvCxnSpPr>
        <p:spPr>
          <a:xfrm>
            <a:off x="6186215" y="3367672"/>
            <a:ext cx="495035" cy="4934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" idx="6"/>
            <a:endCxn id="5" idx="2"/>
          </p:cNvCxnSpPr>
          <p:nvPr/>
        </p:nvCxnSpPr>
        <p:spPr>
          <a:xfrm>
            <a:off x="5214002" y="3207592"/>
            <a:ext cx="301655" cy="1484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12" idx="1"/>
          </p:cNvCxnSpPr>
          <p:nvPr/>
        </p:nvCxnSpPr>
        <p:spPr>
          <a:xfrm>
            <a:off x="3025196" y="2377246"/>
            <a:ext cx="428673" cy="1900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6" idx="2"/>
          </p:cNvCxnSpPr>
          <p:nvPr/>
        </p:nvCxnSpPr>
        <p:spPr>
          <a:xfrm>
            <a:off x="3907952" y="2853034"/>
            <a:ext cx="734283" cy="3545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5824341" y="2643442"/>
            <a:ext cx="940643" cy="712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5" idx="5"/>
            <a:endCxn id="10" idx="3"/>
          </p:cNvCxnSpPr>
          <p:nvPr/>
        </p:nvCxnSpPr>
        <p:spPr>
          <a:xfrm rot="5400000" flipH="1" flipV="1">
            <a:off x="5568639" y="4213543"/>
            <a:ext cx="129455" cy="4344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11" idx="2"/>
          </p:cNvCxnSpPr>
          <p:nvPr/>
        </p:nvCxnSpPr>
        <p:spPr>
          <a:xfrm>
            <a:off x="4765879" y="2607670"/>
            <a:ext cx="562688" cy="2833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-23562" y="0"/>
            <a:ext cx="9143999" cy="685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ounded Rectangle 4"/>
          <p:cNvSpPr/>
          <p:nvPr/>
        </p:nvSpPr>
        <p:spPr>
          <a:xfrm>
            <a:off x="208983" y="175099"/>
            <a:ext cx="6714352" cy="648206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dirty="0"/>
              <a:t>UNSW Campus</a:t>
            </a:r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10" name="Rounded Rectangle 9"/>
          <p:cNvSpPr/>
          <p:nvPr/>
        </p:nvSpPr>
        <p:spPr>
          <a:xfrm>
            <a:off x="7179734" y="3200400"/>
            <a:ext cx="1659468" cy="2286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Global Japanese-Speaking Community</a:t>
            </a:r>
            <a:endParaRPr lang="en-AU" dirty="0"/>
          </a:p>
        </p:txBody>
      </p:sp>
      <p:sp>
        <p:nvSpPr>
          <p:cNvPr id="12" name="Rounded Rectangle 11"/>
          <p:cNvSpPr/>
          <p:nvPr/>
        </p:nvSpPr>
        <p:spPr>
          <a:xfrm>
            <a:off x="7179734" y="913438"/>
            <a:ext cx="1659468" cy="14060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Sydney Japanese Community</a:t>
            </a:r>
            <a:endParaRPr lang="en-AU" dirty="0"/>
          </a:p>
        </p:txBody>
      </p:sp>
      <p:sp>
        <p:nvSpPr>
          <p:cNvPr id="13" name="Rounded Rectangle 12"/>
          <p:cNvSpPr/>
          <p:nvPr/>
        </p:nvSpPr>
        <p:spPr>
          <a:xfrm>
            <a:off x="3186357" y="4116619"/>
            <a:ext cx="1916635" cy="914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rgbClr val="660066"/>
                </a:solidFill>
              </a:rPr>
              <a:t>UNSW Japanese-Speaking Community</a:t>
            </a:r>
            <a:endParaRPr lang="en-AU" dirty="0">
              <a:solidFill>
                <a:srgbClr val="660066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79147" y="5374549"/>
            <a:ext cx="1545252" cy="1138105"/>
          </a:xfrm>
          <a:prstGeom prst="roundRect">
            <a:avLst/>
          </a:prstGeom>
          <a:solidFill>
            <a:srgbClr val="8FB54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rgbClr val="008000"/>
                </a:solidFill>
              </a:rPr>
              <a:t>Research Student  Community</a:t>
            </a:r>
            <a:endParaRPr lang="en-AU" dirty="0">
              <a:solidFill>
                <a:srgbClr val="008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21950" y="363106"/>
            <a:ext cx="2019217" cy="21898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rgbClr val="0000FF"/>
                </a:solidFill>
              </a:rPr>
              <a:t>Intermediate Japanese Course Community</a:t>
            </a:r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16" name="Rounded Rectangle 15"/>
          <p:cNvSpPr/>
          <p:nvPr/>
        </p:nvSpPr>
        <p:spPr>
          <a:xfrm>
            <a:off x="2990325" y="606053"/>
            <a:ext cx="3740287" cy="32842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rgbClr val="0000FF"/>
                </a:solidFill>
              </a:rPr>
              <a:t>Introductory Japanese Course Community</a:t>
            </a:r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/>
          </a:p>
        </p:txBody>
      </p:sp>
      <p:sp>
        <p:nvSpPr>
          <p:cNvPr id="17" name="Rounded Rectangle 16"/>
          <p:cNvSpPr/>
          <p:nvPr/>
        </p:nvSpPr>
        <p:spPr>
          <a:xfrm>
            <a:off x="4978400" y="5257800"/>
            <a:ext cx="1591733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Teaching Team Community</a:t>
            </a:r>
            <a:endParaRPr lang="en-AU" dirty="0"/>
          </a:p>
        </p:txBody>
      </p:sp>
      <p:sp>
        <p:nvSpPr>
          <p:cNvPr id="23" name="Teardrop 22"/>
          <p:cNvSpPr/>
          <p:nvPr/>
        </p:nvSpPr>
        <p:spPr>
          <a:xfrm>
            <a:off x="798251" y="1385518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24" name="Teardrop 23"/>
          <p:cNvSpPr/>
          <p:nvPr/>
        </p:nvSpPr>
        <p:spPr>
          <a:xfrm>
            <a:off x="3154680" y="1547707"/>
            <a:ext cx="1823720" cy="1080159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AU" dirty="0" smtClean="0"/>
              <a:t>Classroom Community</a:t>
            </a:r>
            <a:endParaRPr lang="en-AU" dirty="0"/>
          </a:p>
        </p:txBody>
      </p:sp>
      <p:sp>
        <p:nvSpPr>
          <p:cNvPr id="29" name="Teardrop 28"/>
          <p:cNvSpPr/>
          <p:nvPr/>
        </p:nvSpPr>
        <p:spPr>
          <a:xfrm>
            <a:off x="798251" y="2014697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0" name="Teardrop 29"/>
          <p:cNvSpPr/>
          <p:nvPr/>
        </p:nvSpPr>
        <p:spPr>
          <a:xfrm>
            <a:off x="1425177" y="1852507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1" name="Teardrop 30"/>
          <p:cNvSpPr/>
          <p:nvPr/>
        </p:nvSpPr>
        <p:spPr>
          <a:xfrm>
            <a:off x="1980716" y="2014697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2" name="Teardrop 31"/>
          <p:cNvSpPr/>
          <p:nvPr/>
        </p:nvSpPr>
        <p:spPr>
          <a:xfrm>
            <a:off x="1807859" y="1385518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3" name="Teardrop 32"/>
          <p:cNvSpPr/>
          <p:nvPr/>
        </p:nvSpPr>
        <p:spPr>
          <a:xfrm>
            <a:off x="5508413" y="3030238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4" name="Teardrop 33"/>
          <p:cNvSpPr/>
          <p:nvPr/>
        </p:nvSpPr>
        <p:spPr>
          <a:xfrm>
            <a:off x="3179147" y="2715649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5" name="Teardrop 34"/>
          <p:cNvSpPr/>
          <p:nvPr/>
        </p:nvSpPr>
        <p:spPr>
          <a:xfrm>
            <a:off x="3928701" y="3182638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6" name="Teardrop 35"/>
          <p:cNvSpPr/>
          <p:nvPr/>
        </p:nvSpPr>
        <p:spPr>
          <a:xfrm>
            <a:off x="6014595" y="1852507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7" name="Teardrop 36"/>
          <p:cNvSpPr/>
          <p:nvPr/>
        </p:nvSpPr>
        <p:spPr>
          <a:xfrm>
            <a:off x="4700631" y="2949143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8" name="Teardrop 37"/>
          <p:cNvSpPr/>
          <p:nvPr/>
        </p:nvSpPr>
        <p:spPr>
          <a:xfrm>
            <a:off x="5230644" y="2248191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39" name="Teardrop 38"/>
          <p:cNvSpPr/>
          <p:nvPr/>
        </p:nvSpPr>
        <p:spPr>
          <a:xfrm>
            <a:off x="5230644" y="1547706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40" name="Rounded Rectangle 39"/>
          <p:cNvSpPr/>
          <p:nvPr/>
        </p:nvSpPr>
        <p:spPr>
          <a:xfrm>
            <a:off x="321164" y="2776661"/>
            <a:ext cx="2019217" cy="15477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/>
          </a:p>
          <a:p>
            <a:pPr algn="ctr"/>
            <a:r>
              <a:rPr lang="en-AU" dirty="0" smtClean="0">
                <a:solidFill>
                  <a:srgbClr val="0000FF"/>
                </a:solidFill>
              </a:rPr>
              <a:t>Professional Japanese Course Community</a:t>
            </a:r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41" name="Teardrop 40"/>
          <p:cNvSpPr/>
          <p:nvPr/>
        </p:nvSpPr>
        <p:spPr>
          <a:xfrm>
            <a:off x="436341" y="3649630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43" name="Teardrop 42"/>
          <p:cNvSpPr/>
          <p:nvPr/>
        </p:nvSpPr>
        <p:spPr>
          <a:xfrm>
            <a:off x="1252321" y="3656835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46" name="Rounded Rectangle 45"/>
          <p:cNvSpPr/>
          <p:nvPr/>
        </p:nvSpPr>
        <p:spPr>
          <a:xfrm>
            <a:off x="971109" y="4554970"/>
            <a:ext cx="2019217" cy="20502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/>
          </a:p>
          <a:p>
            <a:pPr algn="ctr"/>
            <a:r>
              <a:rPr lang="en-AU" dirty="0" smtClean="0">
                <a:solidFill>
                  <a:srgbClr val="0000FF"/>
                </a:solidFill>
              </a:rPr>
              <a:t>Advanced Japanese Course Community</a:t>
            </a:r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47" name="Teardrop 46"/>
          <p:cNvSpPr/>
          <p:nvPr/>
        </p:nvSpPr>
        <p:spPr>
          <a:xfrm>
            <a:off x="991880" y="5629010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48" name="Teardrop 47"/>
          <p:cNvSpPr/>
          <p:nvPr/>
        </p:nvSpPr>
        <p:spPr>
          <a:xfrm>
            <a:off x="2062609" y="6091106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52" name="Left-Right Arrow 51"/>
          <p:cNvSpPr/>
          <p:nvPr/>
        </p:nvSpPr>
        <p:spPr>
          <a:xfrm>
            <a:off x="2363397" y="999067"/>
            <a:ext cx="822960" cy="548640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Teardrop 53"/>
          <p:cNvSpPr/>
          <p:nvPr/>
        </p:nvSpPr>
        <p:spPr>
          <a:xfrm>
            <a:off x="1299809" y="6096001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55" name="Teardrop 54"/>
          <p:cNvSpPr/>
          <p:nvPr/>
        </p:nvSpPr>
        <p:spPr>
          <a:xfrm>
            <a:off x="2363397" y="5629010"/>
            <a:ext cx="555539" cy="466991"/>
          </a:xfrm>
          <a:prstGeom prst="teardrop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58" name="Left-Right Arrow 57"/>
          <p:cNvSpPr/>
          <p:nvPr/>
        </p:nvSpPr>
        <p:spPr>
          <a:xfrm>
            <a:off x="6730611" y="4217077"/>
            <a:ext cx="822960" cy="548640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Left-Right Arrow 58"/>
          <p:cNvSpPr/>
          <p:nvPr/>
        </p:nvSpPr>
        <p:spPr>
          <a:xfrm>
            <a:off x="6730611" y="1852507"/>
            <a:ext cx="822960" cy="548640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Left-Right Arrow 64"/>
          <p:cNvSpPr/>
          <p:nvPr/>
        </p:nvSpPr>
        <p:spPr>
          <a:xfrm rot="19620874" flipV="1">
            <a:off x="4365765" y="3212454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66" name="Left-Right Arrow 65"/>
          <p:cNvSpPr/>
          <p:nvPr/>
        </p:nvSpPr>
        <p:spPr>
          <a:xfrm rot="19620874" flipV="1">
            <a:off x="5634486" y="2196911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67" name="Left-Right Arrow 66"/>
          <p:cNvSpPr/>
          <p:nvPr/>
        </p:nvSpPr>
        <p:spPr>
          <a:xfrm rot="18845844" flipV="1">
            <a:off x="5050431" y="2724730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68" name="Left-Right Arrow 67"/>
          <p:cNvSpPr/>
          <p:nvPr/>
        </p:nvSpPr>
        <p:spPr>
          <a:xfrm rot="16200000" flipV="1">
            <a:off x="5208722" y="2050695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69" name="Left-Right Arrow 68"/>
          <p:cNvSpPr/>
          <p:nvPr/>
        </p:nvSpPr>
        <p:spPr>
          <a:xfrm flipV="1">
            <a:off x="4897254" y="1758551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70" name="Left-Right Arrow 69"/>
          <p:cNvSpPr/>
          <p:nvPr/>
        </p:nvSpPr>
        <p:spPr>
          <a:xfrm rot="18845844" flipV="1">
            <a:off x="3318302" y="2469570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71" name="Left-Right Arrow 70"/>
          <p:cNvSpPr/>
          <p:nvPr/>
        </p:nvSpPr>
        <p:spPr>
          <a:xfrm rot="12493705" flipV="1">
            <a:off x="3586131" y="3062573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72" name="Left-Right Arrow 71"/>
          <p:cNvSpPr/>
          <p:nvPr/>
        </p:nvSpPr>
        <p:spPr>
          <a:xfrm rot="12493705" flipV="1">
            <a:off x="5639187" y="1825998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73" name="Left-Right Arrow 72"/>
          <p:cNvSpPr/>
          <p:nvPr/>
        </p:nvSpPr>
        <p:spPr>
          <a:xfrm rot="12493705" flipV="1">
            <a:off x="4839786" y="2256434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74" name="Left-Right Arrow 73"/>
          <p:cNvSpPr/>
          <p:nvPr/>
        </p:nvSpPr>
        <p:spPr>
          <a:xfrm rot="16200000" flipV="1">
            <a:off x="3939230" y="2773627"/>
            <a:ext cx="629180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75" name="Left-Right Arrow 74"/>
          <p:cNvSpPr/>
          <p:nvPr/>
        </p:nvSpPr>
        <p:spPr>
          <a:xfrm flipV="1">
            <a:off x="5205018" y="3088683"/>
            <a:ext cx="411479" cy="18791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76" name="Left-Right Arrow 75"/>
          <p:cNvSpPr/>
          <p:nvPr/>
        </p:nvSpPr>
        <p:spPr>
          <a:xfrm rot="17147654" flipV="1">
            <a:off x="5590570" y="2582834"/>
            <a:ext cx="960133" cy="216004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sp>
        <p:nvSpPr>
          <p:cNvPr id="77" name="Left-Right Arrow 76"/>
          <p:cNvSpPr/>
          <p:nvPr/>
        </p:nvSpPr>
        <p:spPr>
          <a:xfrm rot="14954917" flipV="1">
            <a:off x="4532136" y="2594661"/>
            <a:ext cx="615725" cy="206271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/>
          <p:cNvCxnSpPr/>
          <p:nvPr/>
        </p:nvCxnSpPr>
        <p:spPr>
          <a:xfrm rot="16200000" flipH="1">
            <a:off x="5455651" y="4506413"/>
            <a:ext cx="1717712" cy="18559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16200000" flipH="1">
            <a:off x="4861025" y="4836930"/>
            <a:ext cx="573847" cy="5013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672266" y="5806440"/>
            <a:ext cx="2430727" cy="5181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062610" y="3890331"/>
            <a:ext cx="3040383" cy="16704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421093" y="1852508"/>
            <a:ext cx="3596299" cy="352204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5400000">
            <a:off x="5428642" y="3237760"/>
            <a:ext cx="3361313" cy="1284784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484241" y="6091106"/>
            <a:ext cx="637311" cy="25551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10800000" flipV="1">
            <a:off x="6466907" y="5257801"/>
            <a:ext cx="1086664" cy="583737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Left-Right Arrow 49"/>
          <p:cNvSpPr/>
          <p:nvPr/>
        </p:nvSpPr>
        <p:spPr>
          <a:xfrm rot="17563393">
            <a:off x="2274460" y="3819749"/>
            <a:ext cx="1302424" cy="548640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Left-Right Arrow 50"/>
          <p:cNvSpPr/>
          <p:nvPr/>
        </p:nvSpPr>
        <p:spPr>
          <a:xfrm>
            <a:off x="2255356" y="3030239"/>
            <a:ext cx="822960" cy="548640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Up-Down Arrow 55"/>
          <p:cNvSpPr/>
          <p:nvPr/>
        </p:nvSpPr>
        <p:spPr>
          <a:xfrm>
            <a:off x="1930021" y="2319498"/>
            <a:ext cx="548640" cy="719849"/>
          </a:xfrm>
          <a:prstGeom prst="up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1" name="Straight Connector 100"/>
          <p:cNvCxnSpPr/>
          <p:nvPr/>
        </p:nvCxnSpPr>
        <p:spPr>
          <a:xfrm>
            <a:off x="2062612" y="3578879"/>
            <a:ext cx="1250785" cy="858856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 flipH="1">
            <a:off x="2090448" y="2796199"/>
            <a:ext cx="1849009" cy="957392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10800000" flipV="1">
            <a:off x="2672265" y="4800701"/>
            <a:ext cx="748707" cy="230319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>
            <a:off x="4598919" y="3947962"/>
            <a:ext cx="596667" cy="1588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31" idx="1"/>
          </p:cNvCxnSpPr>
          <p:nvPr/>
        </p:nvCxnSpPr>
        <p:spPr>
          <a:xfrm rot="16200000" flipV="1">
            <a:off x="1381911" y="3486286"/>
            <a:ext cx="3184725" cy="1038751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 flipV="1">
            <a:off x="1865515" y="4181130"/>
            <a:ext cx="1512389" cy="1383375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0800000">
            <a:off x="2977229" y="5791202"/>
            <a:ext cx="516419" cy="50337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 flipH="1" flipV="1">
            <a:off x="3242563" y="4655343"/>
            <a:ext cx="1540028" cy="10005"/>
          </a:xfrm>
          <a:prstGeom prst="line">
            <a:avLst/>
          </a:prstGeom>
          <a:ln>
            <a:headEnd type="triangle" w="lg"/>
            <a:tailEnd type="triangle" w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1" name="Up-Down Arrow 120"/>
          <p:cNvSpPr/>
          <p:nvPr/>
        </p:nvSpPr>
        <p:spPr>
          <a:xfrm>
            <a:off x="876539" y="4116622"/>
            <a:ext cx="548640" cy="719849"/>
          </a:xfrm>
          <a:prstGeom prst="up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052" y="274639"/>
            <a:ext cx="5665057" cy="1143000"/>
          </a:xfrm>
        </p:spPr>
        <p:txBody>
          <a:bodyPr/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Sydney resources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6983" y="1046844"/>
            <a:ext cx="7309908" cy="4525963"/>
          </a:xfrm>
        </p:spPr>
        <p:txBody>
          <a:bodyPr/>
          <a:lstStyle/>
          <a:p>
            <a:r>
              <a:rPr lang="en-AU" dirty="0" err="1" smtClean="0">
                <a:solidFill>
                  <a:srgbClr val="0000FF"/>
                </a:solidFill>
              </a:rPr>
              <a:t>Kinokuniya</a:t>
            </a:r>
            <a:r>
              <a:rPr lang="en-AU" dirty="0" smtClean="0">
                <a:solidFill>
                  <a:srgbClr val="0000FF"/>
                </a:solidFill>
              </a:rPr>
              <a:t> </a:t>
            </a:r>
            <a:r>
              <a:rPr lang="en-AU" dirty="0" err="1" smtClean="0">
                <a:solidFill>
                  <a:srgbClr val="0000FF"/>
                </a:solidFill>
              </a:rPr>
              <a:t>Booksotre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500 </a:t>
            </a:r>
            <a:r>
              <a:rPr lang="en-AU" dirty="0" err="1" smtClean="0"/>
              <a:t>Geroge</a:t>
            </a:r>
            <a:r>
              <a:rPr lang="en-AU" dirty="0" smtClean="0"/>
              <a:t> Street in the City</a:t>
            </a:r>
          </a:p>
          <a:p>
            <a:r>
              <a:rPr lang="en-AU" dirty="0" smtClean="0">
                <a:solidFill>
                  <a:srgbClr val="0000FF"/>
                </a:solidFill>
              </a:rPr>
              <a:t>The Japan Foundation Library</a:t>
            </a:r>
            <a:br>
              <a:rPr lang="en-AU" dirty="0" smtClean="0">
                <a:solidFill>
                  <a:srgbClr val="0000FF"/>
                </a:solidFill>
              </a:rPr>
            </a:br>
            <a:r>
              <a:rPr lang="en-AU" dirty="0" smtClean="0">
                <a:hlinkClick r:id="rId2"/>
              </a:rPr>
              <a:t>http</a:t>
            </a:r>
            <a:r>
              <a:rPr lang="en-AU" dirty="0">
                <a:hlinkClick r:id="rId2"/>
              </a:rPr>
              <a:t>://www.jpf.org.au/library/</a:t>
            </a:r>
            <a:r>
              <a:rPr lang="en-AU" dirty="0" smtClean="0">
                <a:hlinkClick r:id="rId2"/>
              </a:rPr>
              <a:t>index.html</a:t>
            </a:r>
            <a:endParaRPr lang="en-AU" dirty="0" smtClean="0"/>
          </a:p>
          <a:p>
            <a:r>
              <a:rPr lang="en-AU" dirty="0" smtClean="0"/>
              <a:t>Japanese restaurants</a:t>
            </a:r>
          </a:p>
          <a:p>
            <a:r>
              <a:rPr lang="en-AU" dirty="0" smtClean="0"/>
              <a:t>Japanese supermarkets</a:t>
            </a:r>
          </a:p>
          <a:p>
            <a:r>
              <a:rPr lang="en-AU" dirty="0" smtClean="0"/>
              <a:t>Japanese hairdressers</a:t>
            </a:r>
          </a:p>
          <a:p>
            <a:r>
              <a:rPr lang="en-AU" dirty="0" smtClean="0"/>
              <a:t>Japanese residents</a:t>
            </a:r>
          </a:p>
          <a:p>
            <a:r>
              <a:rPr lang="en-AU" dirty="0" smtClean="0"/>
              <a:t>The Internet</a:t>
            </a:r>
          </a:p>
          <a:p>
            <a:r>
              <a:rPr lang="en-AU" dirty="0" smtClean="0"/>
              <a:t>Your friends and classmates</a:t>
            </a:r>
          </a:p>
          <a:p>
            <a:r>
              <a:rPr lang="en-AU" dirty="0" smtClean="0"/>
              <a:t>Exchange students from Japan</a:t>
            </a:r>
          </a:p>
          <a:p>
            <a:r>
              <a:rPr lang="en-AU" dirty="0" smtClean="0"/>
              <a:t>Your teachers and support staff members</a:t>
            </a:r>
          </a:p>
          <a:p>
            <a:r>
              <a:rPr lang="en-AU" dirty="0" smtClean="0"/>
              <a:t>…….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24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4800" dirty="0"/>
              <a:t>More expressions</a:t>
            </a:r>
          </a:p>
          <a:p>
            <a:pPr marL="0" indent="0" algn="ctr">
              <a:buNone/>
            </a:pPr>
            <a:r>
              <a:rPr lang="ja-JP" altLang="en-US" sz="4800" dirty="0"/>
              <a:t>もっとべんきょうしましょう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455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Offering something</a:t>
            </a:r>
            <a:br>
              <a:rPr lang="en-US" smtClean="0"/>
            </a:br>
            <a:r>
              <a:rPr lang="en-US" smtClean="0"/>
              <a:t>“please, here it is”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>
          <a:xfrm>
            <a:off x="486845" y="1974983"/>
            <a:ext cx="8226425" cy="4525963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AU" altLang="ja-JP" dirty="0" smtClean="0"/>
              <a:t> 				</a:t>
            </a:r>
            <a:r>
              <a:rPr lang="ja-JP" altLang="en-US" dirty="0" smtClean="0"/>
              <a:t>どうぞ</a:t>
            </a:r>
            <a:endParaRPr lang="en-US" altLang="ja-JP" dirty="0" smtClean="0"/>
          </a:p>
          <a:p>
            <a:pPr eaLnBrk="1" hangingPunct="1">
              <a:buFont typeface="Wingdings" charset="2"/>
              <a:buNone/>
            </a:pPr>
            <a:r>
              <a:rPr lang="en-US" altLang="ja-JP" dirty="0" smtClean="0">
                <a:solidFill>
                  <a:srgbClr val="FF8000"/>
                </a:solidFill>
              </a:rPr>
              <a:t>				</a:t>
            </a:r>
            <a:r>
              <a:rPr lang="en-US" altLang="ja-JP" dirty="0" err="1" smtClean="0">
                <a:solidFill>
                  <a:srgbClr val="FF8000"/>
                </a:solidFill>
              </a:rPr>
              <a:t>Doozo</a:t>
            </a:r>
            <a:endParaRPr lang="en-US" altLang="ja-JP" dirty="0" smtClean="0"/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                    </a:t>
            </a:r>
            <a:r>
              <a:rPr lang="en-US" dirty="0" smtClean="0">
                <a:solidFill>
                  <a:srgbClr val="359700"/>
                </a:solidFill>
              </a:rPr>
              <a:t>            do</a:t>
            </a:r>
            <a:r>
              <a:rPr lang="ja-JP" altLang="en-US" dirty="0" smtClean="0">
                <a:solidFill>
                  <a:srgbClr val="359700"/>
                </a:solidFill>
              </a:rPr>
              <a:t>　　</a:t>
            </a:r>
            <a:r>
              <a:rPr lang="en-US" altLang="ja-JP" dirty="0" smtClean="0">
                <a:solidFill>
                  <a:srgbClr val="359700"/>
                </a:solidFill>
              </a:rPr>
              <a:t> </a:t>
            </a:r>
            <a:r>
              <a:rPr lang="ja-JP" altLang="en-US" dirty="0" smtClean="0">
                <a:solidFill>
                  <a:srgbClr val="359700"/>
                </a:solidFill>
              </a:rPr>
              <a:t>　　　</a:t>
            </a:r>
            <a:endParaRPr lang="en-US" altLang="ja-JP" dirty="0" smtClean="0">
              <a:solidFill>
                <a:srgbClr val="359700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                        </a:t>
            </a:r>
            <a:r>
              <a:rPr lang="en-US" dirty="0" err="1" smtClean="0">
                <a:solidFill>
                  <a:srgbClr val="359700"/>
                </a:solidFill>
              </a:rPr>
              <a:t>ozo</a:t>
            </a:r>
            <a:endParaRPr lang="en-US" dirty="0" smtClean="0">
              <a:solidFill>
                <a:srgbClr val="CCFFCC"/>
              </a:solidFill>
            </a:endParaRP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algn="ctr" eaLnBrk="1" hangingPunct="1"/>
            <a:r>
              <a:rPr lang="en-US" dirty="0" smtClean="0"/>
              <a:t>Sound? Rhythm? Pitch?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6146" name="Picture 2" descr="mage result for どうぞ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299" y="18576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98436"/>
            <a:ext cx="8229600" cy="5257800"/>
          </a:xfrm>
        </p:spPr>
        <p:txBody>
          <a:bodyPr/>
          <a:lstStyle/>
          <a:p>
            <a:pPr marL="609585" indent="-609585">
              <a:lnSpc>
                <a:spcPct val="90000"/>
              </a:lnSpc>
              <a:buNone/>
            </a:pPr>
            <a:r>
              <a:rPr lang="en-AU" altLang="ja-JP" dirty="0" smtClean="0"/>
              <a:t>				</a:t>
            </a:r>
            <a:r>
              <a:rPr lang="ja-JP" altLang="en-US" dirty="0" smtClean="0"/>
              <a:t>どうも。</a:t>
            </a:r>
            <a:endParaRPr lang="en-US" altLang="ja-JP" dirty="0" smtClean="0"/>
          </a:p>
          <a:p>
            <a:pPr marL="609585" indent="-609585">
              <a:lnSpc>
                <a:spcPct val="90000"/>
              </a:lnSpc>
              <a:buNone/>
            </a:pPr>
            <a:r>
              <a:rPr lang="en-AU" altLang="ja-JP" dirty="0" smtClean="0">
                <a:solidFill>
                  <a:srgbClr val="FF8000"/>
                </a:solidFill>
              </a:rPr>
              <a:t>				</a:t>
            </a:r>
            <a:r>
              <a:rPr lang="en-AU" altLang="ja-JP" dirty="0" err="1" smtClean="0">
                <a:solidFill>
                  <a:srgbClr val="FF8000"/>
                </a:solidFill>
              </a:rPr>
              <a:t>doomo</a:t>
            </a:r>
            <a:endParaRPr lang="en-US" dirty="0" smtClean="0">
              <a:solidFill>
                <a:srgbClr val="FF8000"/>
              </a:solidFill>
            </a:endParaRPr>
          </a:p>
          <a:p>
            <a:pPr marL="609585" indent="-609585" algn="just">
              <a:lnSpc>
                <a:spcPct val="90000"/>
              </a:lnSpc>
              <a:buNone/>
            </a:pPr>
            <a:r>
              <a:rPr lang="ja-JP" altLang="en-US" dirty="0" smtClean="0"/>
              <a:t>　　　　　　　</a:t>
            </a:r>
            <a:endParaRPr lang="en-US" altLang="ja-JP" dirty="0" smtClean="0"/>
          </a:p>
          <a:p>
            <a:pPr marL="609585" indent="-609585" algn="just">
              <a:lnSpc>
                <a:spcPct val="90000"/>
              </a:lnSpc>
              <a:buNone/>
            </a:pPr>
            <a:r>
              <a:rPr lang="en-US" dirty="0" smtClean="0"/>
              <a:t>                                </a:t>
            </a:r>
            <a:r>
              <a:rPr lang="en-US" dirty="0" smtClean="0">
                <a:solidFill>
                  <a:srgbClr val="359700"/>
                </a:solidFill>
              </a:rPr>
              <a:t>do</a:t>
            </a:r>
          </a:p>
          <a:p>
            <a:pPr marL="609585" indent="-609585" algn="just">
              <a:lnSpc>
                <a:spcPct val="90000"/>
              </a:lnSpc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                        </a:t>
            </a:r>
            <a:r>
              <a:rPr lang="en-US" dirty="0" err="1" smtClean="0">
                <a:solidFill>
                  <a:srgbClr val="359700"/>
                </a:solidFill>
              </a:rPr>
              <a:t>omo</a:t>
            </a:r>
            <a:r>
              <a:rPr lang="en-US" dirty="0" smtClean="0">
                <a:solidFill>
                  <a:srgbClr val="359700"/>
                </a:solidFill>
              </a:rPr>
              <a:t/>
            </a:r>
            <a:br>
              <a:rPr lang="en-US" dirty="0" smtClean="0">
                <a:solidFill>
                  <a:srgbClr val="359700"/>
                </a:solidFill>
              </a:rPr>
            </a:br>
            <a:r>
              <a:rPr lang="en-US" dirty="0" smtClean="0">
                <a:solidFill>
                  <a:srgbClr val="359700"/>
                </a:solidFill>
              </a:rPr>
              <a:t> </a:t>
            </a:r>
            <a:endParaRPr lang="en-US" dirty="0" smtClean="0"/>
          </a:p>
          <a:p>
            <a:pPr marL="609585" indent="-609585" algn="ctr"/>
            <a:r>
              <a:rPr lang="en-US" dirty="0" smtClean="0"/>
              <a:t>Sound? Rhythm? Pitch?</a:t>
            </a:r>
          </a:p>
          <a:p>
            <a:pPr marL="609585" indent="-609585">
              <a:lnSpc>
                <a:spcPct val="90000"/>
              </a:lnSpc>
              <a:buNone/>
            </a:pPr>
            <a:endParaRPr lang="en-US" altLang="ja-JP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445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pPr marL="609585" indent="-609585">
              <a:lnSpc>
                <a:spcPct val="90000"/>
              </a:lnSpc>
              <a:buNone/>
            </a:pPr>
            <a:r>
              <a:rPr lang="en-US" altLang="ja-JP" dirty="0" smtClean="0"/>
              <a:t> 				</a:t>
            </a:r>
          </a:p>
          <a:p>
            <a:pPr marL="609585" indent="-609585">
              <a:lnSpc>
                <a:spcPct val="90000"/>
              </a:lnSpc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			</a:t>
            </a:r>
            <a:r>
              <a:rPr lang="ja-JP" altLang="en-US" dirty="0" smtClean="0"/>
              <a:t>ありがとう。</a:t>
            </a:r>
            <a:endParaRPr lang="en-US" altLang="ja-JP" dirty="0" smtClean="0"/>
          </a:p>
          <a:p>
            <a:pPr marL="609585" indent="-609585">
              <a:lnSpc>
                <a:spcPct val="90000"/>
              </a:lnSpc>
              <a:buNone/>
            </a:pPr>
            <a:r>
              <a:rPr lang="en-AU" altLang="ja-JP" dirty="0" smtClean="0">
                <a:solidFill>
                  <a:srgbClr val="FF8000"/>
                </a:solidFill>
              </a:rPr>
              <a:t>				</a:t>
            </a:r>
            <a:r>
              <a:rPr lang="en-AU" altLang="ja-JP" dirty="0" err="1" smtClean="0">
                <a:solidFill>
                  <a:srgbClr val="FF8000"/>
                </a:solidFill>
              </a:rPr>
              <a:t>arigatoo</a:t>
            </a:r>
            <a:endParaRPr lang="en-AU" altLang="ja-JP" dirty="0">
              <a:solidFill>
                <a:srgbClr val="FF8000"/>
              </a:solidFill>
            </a:endParaRPr>
          </a:p>
          <a:p>
            <a:pPr marL="609585" indent="-609585">
              <a:lnSpc>
                <a:spcPct val="90000"/>
              </a:lnSpc>
              <a:buNone/>
            </a:pPr>
            <a:r>
              <a:rPr lang="ja-JP" altLang="en-US" dirty="0"/>
              <a:t>　　　　　　　</a:t>
            </a:r>
            <a:endParaRPr lang="en-US" altLang="ja-JP" dirty="0"/>
          </a:p>
          <a:p>
            <a:pPr marL="609585" indent="-609585">
              <a:lnSpc>
                <a:spcPct val="90000"/>
              </a:lnSpc>
              <a:buNone/>
            </a:pPr>
            <a:r>
              <a:rPr lang="en-US" dirty="0"/>
              <a:t>                     </a:t>
            </a:r>
            <a:r>
              <a:rPr lang="en-US" dirty="0" smtClean="0"/>
              <a:t>             </a:t>
            </a:r>
            <a:r>
              <a:rPr lang="en-US" dirty="0" err="1" smtClean="0">
                <a:solidFill>
                  <a:srgbClr val="359700"/>
                </a:solidFill>
              </a:rPr>
              <a:t>ri</a:t>
            </a:r>
            <a:endParaRPr lang="en-US" dirty="0">
              <a:solidFill>
                <a:srgbClr val="359700"/>
              </a:solidFill>
            </a:endParaRPr>
          </a:p>
          <a:p>
            <a:pPr marL="609585" indent="-609585">
              <a:lnSpc>
                <a:spcPct val="90000"/>
              </a:lnSpc>
              <a:buNone/>
            </a:pPr>
            <a:r>
              <a:rPr lang="en-US" dirty="0">
                <a:solidFill>
                  <a:srgbClr val="359700"/>
                </a:solidFill>
              </a:rPr>
              <a:t>                   </a:t>
            </a:r>
            <a:r>
              <a:rPr lang="en-US" dirty="0" smtClean="0">
                <a:solidFill>
                  <a:srgbClr val="359700"/>
                </a:solidFill>
              </a:rPr>
              <a:t>             a   </a:t>
            </a:r>
            <a:r>
              <a:rPr lang="en-US" dirty="0" err="1">
                <a:solidFill>
                  <a:srgbClr val="359700"/>
                </a:solidFill>
              </a:rPr>
              <a:t>gatoo</a:t>
            </a:r>
            <a:r>
              <a:rPr lang="en-US" dirty="0">
                <a:solidFill>
                  <a:srgbClr val="359700"/>
                </a:solidFill>
              </a:rPr>
              <a:t> </a:t>
            </a:r>
            <a:br>
              <a:rPr lang="en-US" dirty="0">
                <a:solidFill>
                  <a:srgbClr val="359700"/>
                </a:solidFill>
              </a:rPr>
            </a:br>
            <a:r>
              <a:rPr lang="en-US" dirty="0">
                <a:solidFill>
                  <a:srgbClr val="359700"/>
                </a:solidFill>
              </a:rPr>
              <a:t> </a:t>
            </a:r>
            <a:endParaRPr lang="en-US" dirty="0"/>
          </a:p>
          <a:p>
            <a:pPr marL="609585" indent="-609585" algn="ctr"/>
            <a:r>
              <a:rPr lang="en-US" dirty="0"/>
              <a:t>Sound? Rhythm? Pitch?</a:t>
            </a:r>
          </a:p>
          <a:p>
            <a:pPr marL="609585" indent="-609585">
              <a:lnSpc>
                <a:spcPct val="90000"/>
              </a:lnSpc>
              <a:buNone/>
            </a:pPr>
            <a:endParaRPr lang="en-US" altLang="ja-JP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193091"/>
            <a:ext cx="203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5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80931"/>
            <a:ext cx="8229600" cy="5257800"/>
          </a:xfrm>
        </p:spPr>
        <p:txBody>
          <a:bodyPr/>
          <a:lstStyle/>
          <a:p>
            <a:pPr marL="609585" indent="-609585">
              <a:lnSpc>
                <a:spcPct val="90000"/>
              </a:lnSpc>
              <a:buNone/>
            </a:pPr>
            <a:r>
              <a:rPr lang="en-US" altLang="ja-JP" dirty="0" smtClean="0"/>
              <a:t> 				</a:t>
            </a:r>
            <a:r>
              <a:rPr lang="ja-JP" altLang="en-US" dirty="0" smtClean="0"/>
              <a:t>ありがとう</a:t>
            </a:r>
            <a:r>
              <a:rPr lang="ja-JP" altLang="en-US" dirty="0"/>
              <a:t>　ございます。</a:t>
            </a:r>
            <a:endParaRPr lang="en-US" altLang="ja-JP" dirty="0" smtClean="0"/>
          </a:p>
          <a:p>
            <a:pPr marL="609585" indent="-609585">
              <a:lnSpc>
                <a:spcPct val="90000"/>
              </a:lnSpc>
              <a:buNone/>
            </a:pPr>
            <a:r>
              <a:rPr lang="en-AU" altLang="ja-JP" dirty="0" smtClean="0">
                <a:solidFill>
                  <a:srgbClr val="FF8000"/>
                </a:solidFill>
              </a:rPr>
              <a:t>				</a:t>
            </a:r>
            <a:r>
              <a:rPr lang="en-AU" altLang="ja-JP" dirty="0" err="1" smtClean="0">
                <a:solidFill>
                  <a:srgbClr val="FF8000"/>
                </a:solidFill>
              </a:rPr>
              <a:t>arigatoo</a:t>
            </a:r>
            <a:r>
              <a:rPr lang="en-AU" altLang="ja-JP" dirty="0" smtClean="0">
                <a:solidFill>
                  <a:srgbClr val="FF8000"/>
                </a:solidFill>
              </a:rPr>
              <a:t> </a:t>
            </a:r>
            <a:r>
              <a:rPr lang="en-AU" altLang="ja-JP" dirty="0" err="1">
                <a:solidFill>
                  <a:srgbClr val="FF8000"/>
                </a:solidFill>
              </a:rPr>
              <a:t>gozaimsu</a:t>
            </a:r>
            <a:endParaRPr lang="en-US" dirty="0">
              <a:solidFill>
                <a:srgbClr val="FF8000"/>
              </a:solidFill>
            </a:endParaRPr>
          </a:p>
          <a:p>
            <a:pPr marL="609585" indent="-609585">
              <a:lnSpc>
                <a:spcPct val="90000"/>
              </a:lnSpc>
              <a:buNone/>
            </a:pPr>
            <a:r>
              <a:rPr lang="ja-JP" altLang="en-US" dirty="0"/>
              <a:t>　　　　　　　</a:t>
            </a:r>
            <a:endParaRPr lang="en-US" altLang="ja-JP" dirty="0"/>
          </a:p>
          <a:p>
            <a:pPr marL="609585" indent="-609585">
              <a:lnSpc>
                <a:spcPct val="90000"/>
              </a:lnSpc>
              <a:buNone/>
            </a:pPr>
            <a:r>
              <a:rPr lang="en-US" dirty="0"/>
              <a:t>                     </a:t>
            </a:r>
            <a:r>
              <a:rPr lang="en-US" dirty="0" smtClean="0"/>
              <a:t>             </a:t>
            </a:r>
            <a:r>
              <a:rPr lang="en-US" dirty="0" err="1" smtClean="0">
                <a:solidFill>
                  <a:srgbClr val="359700"/>
                </a:solidFill>
              </a:rPr>
              <a:t>ri</a:t>
            </a:r>
            <a:endParaRPr lang="en-US" dirty="0">
              <a:solidFill>
                <a:srgbClr val="359700"/>
              </a:solidFill>
            </a:endParaRPr>
          </a:p>
          <a:p>
            <a:pPr marL="609585" indent="-609585">
              <a:lnSpc>
                <a:spcPct val="90000"/>
              </a:lnSpc>
              <a:buNone/>
            </a:pPr>
            <a:r>
              <a:rPr lang="en-US" dirty="0">
                <a:solidFill>
                  <a:srgbClr val="359700"/>
                </a:solidFill>
              </a:rPr>
              <a:t>                   </a:t>
            </a:r>
            <a:r>
              <a:rPr lang="en-US" dirty="0" smtClean="0">
                <a:solidFill>
                  <a:srgbClr val="359700"/>
                </a:solidFill>
              </a:rPr>
              <a:t>             a   </a:t>
            </a:r>
            <a:r>
              <a:rPr lang="en-US" dirty="0" err="1">
                <a:solidFill>
                  <a:srgbClr val="359700"/>
                </a:solidFill>
              </a:rPr>
              <a:t>gatoo</a:t>
            </a:r>
            <a:r>
              <a:rPr lang="en-US" dirty="0">
                <a:solidFill>
                  <a:srgbClr val="359700"/>
                </a:solidFill>
              </a:rPr>
              <a:t> </a:t>
            </a:r>
            <a:r>
              <a:rPr lang="en-US" dirty="0" err="1">
                <a:solidFill>
                  <a:srgbClr val="359700"/>
                </a:solidFill>
              </a:rPr>
              <a:t>gozaimas</a:t>
            </a:r>
            <a:r>
              <a:rPr lang="en-US" dirty="0" err="1">
                <a:solidFill>
                  <a:schemeClr val="accent1"/>
                </a:solidFill>
              </a:rPr>
              <a:t>u</a:t>
            </a:r>
            <a:r>
              <a:rPr lang="en-US" dirty="0">
                <a:solidFill>
                  <a:srgbClr val="359700"/>
                </a:solidFill>
              </a:rPr>
              <a:t/>
            </a:r>
            <a:br>
              <a:rPr lang="en-US" dirty="0">
                <a:solidFill>
                  <a:srgbClr val="359700"/>
                </a:solidFill>
              </a:rPr>
            </a:br>
            <a:r>
              <a:rPr lang="en-US" dirty="0">
                <a:solidFill>
                  <a:srgbClr val="359700"/>
                </a:solidFill>
              </a:rPr>
              <a:t> </a:t>
            </a:r>
            <a:endParaRPr lang="en-US" dirty="0"/>
          </a:p>
          <a:p>
            <a:pPr marL="609585" indent="-609585" algn="ctr"/>
            <a:r>
              <a:rPr lang="en-US" dirty="0"/>
              <a:t>Sound? Rhythm? Pitch?</a:t>
            </a:r>
          </a:p>
          <a:p>
            <a:pPr marL="609585" indent="-609585">
              <a:lnSpc>
                <a:spcPct val="90000"/>
              </a:lnSpc>
              <a:buNone/>
            </a:pPr>
            <a:endParaRPr lang="en-US" altLang="ja-JP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4203701"/>
            <a:ext cx="30988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 smtClean="0"/>
              <a:t>Before getting started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ja-JP" sz="2000" dirty="0"/>
              <a:t>This course is for </a:t>
            </a:r>
            <a:r>
              <a:rPr lang="en-AU" altLang="ja-JP" sz="2000" dirty="0">
                <a:solidFill>
                  <a:srgbClr val="0000FF"/>
                </a:solidFill>
              </a:rPr>
              <a:t>BEGINNERS</a:t>
            </a:r>
            <a:r>
              <a:rPr lang="en-AU" altLang="ja-JP" sz="2000" dirty="0"/>
              <a:t> who have NOT formally studied Japanese before, and who have NOT stayed in Japan for more than 6 months.</a:t>
            </a:r>
          </a:p>
          <a:p>
            <a:r>
              <a:rPr lang="en-AU" altLang="ja-JP" sz="2000" dirty="0">
                <a:solidFill>
                  <a:srgbClr val="0000FF"/>
                </a:solidFill>
              </a:rPr>
              <a:t>NON-BEGINNERS</a:t>
            </a:r>
            <a:r>
              <a:rPr lang="en-US" altLang="ja-JP" sz="2000" dirty="0">
                <a:solidFill>
                  <a:srgbClr val="0000FF"/>
                </a:solidFill>
              </a:rPr>
              <a:t> </a:t>
            </a:r>
            <a:r>
              <a:rPr lang="en-US" altLang="ja-JP" sz="2000" dirty="0"/>
              <a:t>need to vary their enrollment.</a:t>
            </a:r>
            <a:endParaRPr lang="en-AU" altLang="ja-JP" sz="2000" dirty="0"/>
          </a:p>
          <a:p>
            <a:pPr marL="0" indent="0">
              <a:buNone/>
            </a:pPr>
            <a:endParaRPr lang="en-AU" altLang="ja-JP" sz="2000" dirty="0"/>
          </a:p>
          <a:p>
            <a:pPr>
              <a:buNone/>
            </a:pPr>
            <a:endParaRPr lang="en-AU" altLang="ja-JP" sz="2000" dirty="0"/>
          </a:p>
          <a:p>
            <a:pPr>
              <a:buNone/>
            </a:pPr>
            <a:endParaRPr lang="ja-JP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42173" y="0"/>
            <a:ext cx="7236361" cy="1143000"/>
          </a:xfrm>
        </p:spPr>
        <p:txBody>
          <a:bodyPr/>
          <a:lstStyle/>
          <a:p>
            <a:r>
              <a:rPr lang="ja-JP" altLang="en-US" dirty="0" smtClean="0"/>
              <a:t>どうぞ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doozo</a:t>
            </a:r>
            <a:r>
              <a:rPr lang="ja-JP" altLang="en-US" dirty="0" smtClean="0"/>
              <a:t>　</a:t>
            </a:r>
            <a:r>
              <a:rPr lang="en-US" altLang="ja-JP" dirty="0" smtClean="0"/>
              <a:t>AND</a:t>
            </a:r>
            <a:r>
              <a:rPr lang="ja-JP" altLang="en-US" dirty="0" smtClean="0"/>
              <a:t>　どうも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doomo</a:t>
            </a:r>
            <a:endParaRPr lang="en-US" dirty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>
          <a:xfrm>
            <a:off x="2048561" y="1402399"/>
            <a:ext cx="6929975" cy="4525963"/>
          </a:xfrm>
        </p:spPr>
        <p:txBody>
          <a:bodyPr/>
          <a:lstStyle/>
          <a:p>
            <a:r>
              <a:rPr lang="en-US" dirty="0" smtClean="0"/>
              <a:t>B</a:t>
            </a:r>
            <a:r>
              <a:rPr lang="ja-JP" altLang="en-US" dirty="0" smtClean="0"/>
              <a:t>　どうぞ。</a:t>
            </a:r>
            <a:endParaRPr lang="en-US" altLang="ja-JP" dirty="0" smtClean="0"/>
          </a:p>
          <a:p>
            <a:r>
              <a:rPr lang="en-US" dirty="0" smtClean="0"/>
              <a:t>A</a:t>
            </a:r>
            <a:r>
              <a:rPr lang="en-AU" altLang="ja-JP" dirty="0" err="1" smtClean="0"/>
              <a:t>　</a:t>
            </a:r>
            <a:r>
              <a:rPr lang="ja-JP" altLang="en-US" dirty="0" smtClean="0"/>
              <a:t>あ、どうも。</a:t>
            </a:r>
            <a:endParaRPr lang="en-US" altLang="ja-JP" dirty="0" smtClean="0"/>
          </a:p>
          <a:p>
            <a:r>
              <a:rPr lang="en-US" dirty="0" smtClean="0"/>
              <a:t>B</a:t>
            </a:r>
            <a:r>
              <a:rPr lang="ja-JP" altLang="en-US" dirty="0" smtClean="0"/>
              <a:t>　どうも、どうも。さあ、どうぞ、どうぞ。</a:t>
            </a:r>
            <a:endParaRPr lang="en-US" altLang="ja-JP" dirty="0" smtClean="0"/>
          </a:p>
          <a:p>
            <a:r>
              <a:rPr lang="en-US" dirty="0" smtClean="0"/>
              <a:t>A</a:t>
            </a:r>
            <a:r>
              <a:rPr lang="ja-JP" altLang="en-US" dirty="0" smtClean="0"/>
              <a:t>　あ、どうも。</a:t>
            </a:r>
            <a:r>
              <a:rPr lang="en-US" altLang="ja-JP" dirty="0" smtClean="0"/>
              <a:t>…….</a:t>
            </a:r>
            <a:r>
              <a:rPr lang="ja-JP" altLang="en-US" dirty="0" smtClean="0"/>
              <a:t>あのう、どうぞ。</a:t>
            </a:r>
            <a:endParaRPr lang="en-US" altLang="ja-JP" dirty="0" smtClean="0"/>
          </a:p>
          <a:p>
            <a:r>
              <a:rPr lang="en-US" dirty="0" smtClean="0"/>
              <a:t>B</a:t>
            </a:r>
            <a:r>
              <a:rPr lang="ja-JP" altLang="en-US" dirty="0" smtClean="0"/>
              <a:t>　ああ、どうも、どうも。</a:t>
            </a:r>
            <a:r>
              <a:rPr lang="en-US" altLang="ja-JP" dirty="0" smtClean="0"/>
              <a:t>….</a:t>
            </a:r>
            <a:r>
              <a:rPr lang="ja-JP" altLang="en-US" dirty="0" smtClean="0"/>
              <a:t>どうぞ。</a:t>
            </a:r>
            <a:endParaRPr lang="en-US" altLang="ja-JP" dirty="0" smtClean="0"/>
          </a:p>
          <a:p>
            <a:r>
              <a:rPr lang="en-US" dirty="0" smtClean="0"/>
              <a:t>A</a:t>
            </a:r>
            <a:r>
              <a:rPr lang="ja-JP" altLang="en-US" dirty="0" smtClean="0"/>
              <a:t>　あ、どうも。</a:t>
            </a:r>
            <a:r>
              <a:rPr lang="en-US" altLang="ja-JP" dirty="0" smtClean="0"/>
              <a:t>…….</a:t>
            </a:r>
          </a:p>
          <a:p>
            <a:r>
              <a:rPr lang="en-US" dirty="0" smtClean="0"/>
              <a:t>B</a:t>
            </a:r>
            <a:r>
              <a:rPr lang="ja-JP" altLang="en-US" dirty="0" smtClean="0"/>
              <a:t>　</a:t>
            </a:r>
            <a:endParaRPr lang="en-AU" altLang="ja-JP" dirty="0" smtClean="0"/>
          </a:p>
          <a:p>
            <a:r>
              <a:rPr lang="en-US" dirty="0" smtClean="0"/>
              <a:t>A</a:t>
            </a:r>
            <a:r>
              <a:rPr lang="ja-JP" altLang="en-US" dirty="0" smtClean="0"/>
              <a:t>　</a:t>
            </a:r>
            <a:endParaRPr lang="en-US" altLang="ja-JP" dirty="0" smtClean="0"/>
          </a:p>
          <a:p>
            <a:r>
              <a:rPr lang="en-US" dirty="0" smtClean="0"/>
              <a:t>B</a:t>
            </a:r>
            <a:r>
              <a:rPr lang="ja-JP" altLang="en-US" dirty="0" smtClean="0"/>
              <a:t>　</a:t>
            </a:r>
            <a:endParaRPr lang="en-AU" altLang="ja-JP" dirty="0" smtClean="0"/>
          </a:p>
          <a:p>
            <a:r>
              <a:rPr lang="en-US" dirty="0" smtClean="0"/>
              <a:t>A</a:t>
            </a:r>
            <a:r>
              <a:rPr lang="ja-JP" altLang="en-US" dirty="0" smtClean="0"/>
              <a:t>　じゃ、どうも。</a:t>
            </a:r>
            <a:endParaRPr lang="en-AU" altLang="ja-JP" dirty="0" smtClean="0"/>
          </a:p>
          <a:p>
            <a:r>
              <a:rPr lang="en-AU" altLang="ja-JP" dirty="0" smtClean="0"/>
              <a:t>B</a:t>
            </a:r>
            <a:r>
              <a:rPr lang="ja-JP" altLang="en-US" dirty="0" smtClean="0"/>
              <a:t>　あ、どうも。</a:t>
            </a:r>
            <a:r>
              <a:rPr lang="en-US" altLang="ja-JP" dirty="0" smtClean="0"/>
              <a:t>                              </a:t>
            </a:r>
            <a:endParaRPr lang="en-US" dirty="0" smtClean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301" y="274637"/>
            <a:ext cx="7152875" cy="667755"/>
          </a:xfrm>
        </p:spPr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21" y="1552739"/>
            <a:ext cx="8838755" cy="4930612"/>
          </a:xfrm>
        </p:spPr>
        <p:txBody>
          <a:bodyPr>
            <a:normAutofit/>
          </a:bodyPr>
          <a:lstStyle/>
          <a:p>
            <a:pPr lvl="2">
              <a:buNone/>
            </a:pPr>
            <a:r>
              <a:rPr lang="en-US" altLang="ja-JP" sz="2800" u="sng" dirty="0">
                <a:ea typeface="ＭＳ 明朝" charset="-128"/>
                <a:cs typeface="ＭＳ 明朝" charset="-128"/>
              </a:rPr>
              <a:t>Task</a:t>
            </a:r>
            <a:r>
              <a:rPr lang="en-US" altLang="ja-JP" sz="2800" dirty="0">
                <a:ea typeface="ＭＳ 明朝" charset="-128"/>
                <a:cs typeface="ＭＳ 明朝" charset="-128"/>
              </a:rPr>
              <a:t>				  	     	 </a:t>
            </a:r>
            <a:r>
              <a:rPr lang="en-US" altLang="ja-JP" sz="2800" u="sng" dirty="0">
                <a:ea typeface="ＭＳ 明朝" charset="-128"/>
                <a:cs typeface="ＭＳ 明朝" charset="-128"/>
              </a:rPr>
              <a:t>Total</a:t>
            </a:r>
            <a:endParaRPr lang="en-AU" altLang="ja-JP" sz="2800" dirty="0">
              <a:ea typeface="ＭＳ 明朝" charset="-128"/>
              <a:cs typeface="ＭＳ 明朝" charset="-128"/>
            </a:endParaRPr>
          </a:p>
          <a:p>
            <a:pPr lvl="2"/>
            <a:r>
              <a:rPr lang="en-AU" altLang="ja-JP" sz="2800" dirty="0">
                <a:ea typeface="ＭＳ 明朝" charset="-128"/>
                <a:cs typeface="ＭＳ 明朝" charset="-128"/>
              </a:rPr>
              <a:t>Dictation Quiz		</a:t>
            </a:r>
            <a:r>
              <a:rPr lang="en-AU" altLang="ja-JP" sz="2800" dirty="0">
                <a:ea typeface="Osaka" charset="-128"/>
                <a:cs typeface="Osaka" charset="-128"/>
              </a:rPr>
              <a:t>twice        	</a:t>
            </a:r>
            <a:r>
              <a:rPr lang="en-AU" altLang="ja-JP" sz="2800" dirty="0">
                <a:ea typeface="ＭＳ 明朝" charset="-128"/>
                <a:cs typeface="ＭＳ 明朝" charset="-128"/>
              </a:rPr>
              <a:t>15%</a:t>
            </a:r>
          </a:p>
          <a:p>
            <a:pPr lvl="2"/>
            <a:r>
              <a:rPr lang="en-AU" altLang="ja-JP" sz="2800" dirty="0">
                <a:ea typeface="ＭＳ 明朝" charset="-128"/>
                <a:cs typeface="ＭＳ 明朝" charset="-128"/>
              </a:rPr>
              <a:t>Mid term Quiz		once         	20%</a:t>
            </a:r>
          </a:p>
          <a:p>
            <a:pPr lvl="2"/>
            <a:r>
              <a:rPr lang="en-AU" altLang="ja-JP" sz="2800" dirty="0">
                <a:ea typeface="ＭＳ 明朝" charset="-128"/>
                <a:cs typeface="ＭＳ 明朝" charset="-128"/>
              </a:rPr>
              <a:t>Interaction Test		once</a:t>
            </a:r>
            <a:r>
              <a:rPr lang="en-AU" altLang="ja-JP" sz="2800" dirty="0">
                <a:ea typeface="Osaka" charset="-128"/>
                <a:cs typeface="Osaka" charset="-128"/>
              </a:rPr>
              <a:t>    	25</a:t>
            </a:r>
            <a:r>
              <a:rPr lang="en-AU" altLang="ja-JP" sz="2800" dirty="0">
                <a:ea typeface="ＭＳ 明朝" charset="-128"/>
                <a:cs typeface="ＭＳ 明朝" charset="-128"/>
              </a:rPr>
              <a:t>%</a:t>
            </a:r>
          </a:p>
          <a:p>
            <a:pPr lvl="2"/>
            <a:r>
              <a:rPr lang="en-AU" altLang="ja-JP" sz="2800" dirty="0">
                <a:ea typeface="ＭＳ 明朝" charset="-128"/>
                <a:cs typeface="ＭＳ 明朝" charset="-128"/>
              </a:rPr>
              <a:t>Final Exam                 once  	40%</a:t>
            </a:r>
            <a:endParaRPr lang="en-AU" altLang="ja-JP" sz="2800" u="sng" dirty="0">
              <a:ea typeface="ＭＳ 明朝" charset="-128"/>
              <a:cs typeface="ＭＳ 明朝" charset="-128"/>
            </a:endParaRPr>
          </a:p>
          <a:p>
            <a:pPr lvl="2">
              <a:buNone/>
            </a:pPr>
            <a:r>
              <a:rPr lang="en-AU" altLang="ja-JP" sz="2800" dirty="0">
                <a:ea typeface="ＭＳ 明朝" charset="-128"/>
                <a:cs typeface="ＭＳ 明朝" charset="-128"/>
              </a:rPr>
              <a:t>(Note: The Final Exam will be held during the normal examination period. There will be NO early examinations.)</a:t>
            </a:r>
            <a:r>
              <a:rPr lang="en-US" sz="28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31</a:t>
            </a:fld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053" y="274639"/>
            <a:ext cx="7095123" cy="1143000"/>
          </a:xfrm>
        </p:spPr>
        <p:txBody>
          <a:bodyPr/>
          <a:lstStyle/>
          <a:p>
            <a:r>
              <a:rPr lang="en-US" dirty="0" smtClean="0"/>
              <a:t>Administrative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4" y="1600201"/>
            <a:ext cx="7443263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80% attendance is required (See the UNSW Student Guide and our course outline) 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We take lecture attendance</a:t>
            </a:r>
            <a:r>
              <a:rPr lang="en-US" sz="28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Students with special needs, contact Fukui </a:t>
            </a:r>
            <a:r>
              <a:rPr lang="en-US" sz="2800" dirty="0" err="1"/>
              <a:t>sensee</a:t>
            </a:r>
            <a:r>
              <a:rPr lang="en-US" sz="2800" dirty="0"/>
              <a:t> (</a:t>
            </a:r>
            <a:r>
              <a:rPr lang="en-US" sz="2800" dirty="0" err="1"/>
              <a:t>n.fukui@unsw.edu.au</a:t>
            </a:r>
            <a:r>
              <a:rPr lang="en-US" sz="28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Direct personal issues to Fukui </a:t>
            </a:r>
            <a:r>
              <a:rPr lang="en-US" sz="2800" dirty="0" err="1"/>
              <a:t>sensee</a:t>
            </a:r>
            <a:r>
              <a:rPr lang="en-US" sz="2800" dirty="0"/>
              <a:t> or your “homeroom” (Seminar) teacher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Direct all course related/public questions to Moodle discussion page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32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Face the reality: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600202"/>
            <a:ext cx="8562975" cy="1536700"/>
          </a:xfrm>
        </p:spPr>
        <p:txBody>
          <a:bodyPr/>
          <a:lstStyle/>
          <a:p>
            <a:pPr marL="0" lvl="2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At UNSW on average 6.1% of students do not meet minimum standards, a little more (8.6%) in first year courses and FAIL.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33</a:t>
            </a:fld>
            <a:endParaRPr lang="en-A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2" y="3619502"/>
            <a:ext cx="8562975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r>
              <a:rPr lang="en-US" b="1" kern="0" dirty="0"/>
              <a:t>Seriously consider</a:t>
            </a:r>
          </a:p>
          <a:p>
            <a:pPr marL="0" lvl="2" indent="0" algn="ctr">
              <a:buNone/>
            </a:pPr>
            <a:r>
              <a:rPr lang="en-US" sz="6000" b="1" kern="0" dirty="0"/>
              <a:t>Study schedule and study strategies</a:t>
            </a:r>
          </a:p>
        </p:txBody>
      </p:sp>
    </p:spTree>
    <p:extLst>
      <p:ext uri="{BB962C8B-B14F-4D97-AF65-F5344CB8AC3E}">
        <p14:creationId xmlns:p14="http://schemas.microsoft.com/office/powerpoint/2010/main" val="100925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274639"/>
            <a:ext cx="7374255" cy="1143000"/>
          </a:xfrm>
        </p:spPr>
        <p:txBody>
          <a:bodyPr/>
          <a:lstStyle/>
          <a:p>
            <a:r>
              <a:rPr lang="en-US" altLang="ja-JP" dirty="0" smtClean="0"/>
              <a:t>Your Study Schedule and Strategies-1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499" y="1600201"/>
            <a:ext cx="7624677" cy="4525963"/>
          </a:xfrm>
        </p:spPr>
        <p:txBody>
          <a:bodyPr/>
          <a:lstStyle/>
          <a:p>
            <a:pPr>
              <a:buNone/>
            </a:pPr>
            <a:r>
              <a:rPr lang="en-US" altLang="ja-JP" sz="2800" u="sng" dirty="0">
                <a:solidFill>
                  <a:srgbClr val="0000FF"/>
                </a:solidFill>
              </a:rPr>
              <a:t>Classroom study</a:t>
            </a:r>
          </a:p>
          <a:p>
            <a:pPr algn="ctr">
              <a:buNone/>
            </a:pPr>
            <a:endParaRPr lang="en-US" altLang="ja-JP" sz="2800" dirty="0"/>
          </a:p>
          <a:p>
            <a:pPr>
              <a:buNone/>
            </a:pPr>
            <a:r>
              <a:rPr lang="en-US" altLang="ja-JP" sz="2800" dirty="0"/>
              <a:t>Lecture (2hrs) (Mon)    </a:t>
            </a:r>
          </a:p>
          <a:p>
            <a:pPr>
              <a:buNone/>
            </a:pPr>
            <a:r>
              <a:rPr lang="en-US" altLang="ja-JP" sz="2800" dirty="0"/>
              <a:t>Tutorial (1hr) (Tue/Wed)</a:t>
            </a:r>
          </a:p>
          <a:p>
            <a:pPr>
              <a:buNone/>
            </a:pPr>
            <a:r>
              <a:rPr lang="en-US" altLang="ja-JP" sz="2800" dirty="0"/>
              <a:t>Seminar (2hrs) (Wed/Thu/Fri) “Homeroom”                   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34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274639"/>
            <a:ext cx="7191375" cy="1143000"/>
          </a:xfrm>
        </p:spPr>
        <p:txBody>
          <a:bodyPr/>
          <a:lstStyle/>
          <a:p>
            <a:r>
              <a:rPr lang="en-US" altLang="ja-JP" dirty="0" smtClean="0"/>
              <a:t>Your Study Schedule and </a:t>
            </a:r>
            <a:r>
              <a:rPr lang="en-US" altLang="ja-JP" dirty="0"/>
              <a:t>Strategies-</a:t>
            </a:r>
            <a:r>
              <a:rPr lang="en-US" altLang="ja-JP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37" y="1600201"/>
            <a:ext cx="8592539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ja-JP" u="sng" dirty="0" smtClean="0">
                <a:solidFill>
                  <a:srgbClr val="0000FF"/>
                </a:solidFill>
              </a:rPr>
              <a:t>Home study for review and preparation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L1 (8000-12000hrs by 5yrs) 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L2 (60 hrs x 2 semesters x 3 yrs =360 hrs)</a:t>
            </a:r>
          </a:p>
          <a:p>
            <a:pPr>
              <a:lnSpc>
                <a:spcPct val="90000"/>
              </a:lnSpc>
              <a:buNone/>
            </a:pPr>
            <a:endParaRPr lang="en-US" altLang="ja-JP" dirty="0" smtClean="0"/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Homework or </a:t>
            </a:r>
            <a:r>
              <a:rPr lang="en-US" altLang="ja-JP" i="1" dirty="0" err="1" smtClean="0"/>
              <a:t>shukudai</a:t>
            </a:r>
            <a:r>
              <a:rPr lang="en-US" altLang="ja-JP" dirty="0" smtClean="0"/>
              <a:t> (</a:t>
            </a:r>
            <a:r>
              <a:rPr lang="ja-JP" altLang="en-US" dirty="0" smtClean="0"/>
              <a:t>しゅくだい</a:t>
            </a:r>
            <a:r>
              <a:rPr lang="ja-JP" altLang="en-US" dirty="0" smtClean="0">
                <a:ea typeface="Osaka" charset="-128"/>
                <a:cs typeface="Osaka" charset="-128"/>
              </a:rPr>
              <a:t>）</a:t>
            </a:r>
            <a:endParaRPr lang="en-US" altLang="ja-JP" dirty="0" smtClean="0">
              <a:ea typeface="Osaka" charset="-128"/>
              <a:cs typeface="Osaka" charset="-128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   (please refer to Homework Schedule on Moodle)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Read </a:t>
            </a:r>
            <a:r>
              <a:rPr lang="en-US" altLang="ja-JP" dirty="0" smtClean="0">
                <a:solidFill>
                  <a:srgbClr val="FF0000"/>
                </a:solidFill>
              </a:rPr>
              <a:t>ahead of class </a:t>
            </a:r>
            <a:r>
              <a:rPr lang="en-US" altLang="ja-JP" dirty="0" smtClean="0"/>
              <a:t>(Textbook, course notes, lecture notes)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Listen (CD, Moodle)</a:t>
            </a:r>
          </a:p>
          <a:p>
            <a:pPr>
              <a:lnSpc>
                <a:spcPct val="90000"/>
              </a:lnSpc>
              <a:buNone/>
            </a:pPr>
            <a:r>
              <a:rPr lang="en-US" altLang="ja-JP" dirty="0" smtClean="0"/>
              <a:t>Speak (by yourself, with friends)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Write (copy, practice, create, with friends)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Review regularly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35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046" y="152937"/>
            <a:ext cx="7228573" cy="2183151"/>
          </a:xfrm>
        </p:spPr>
        <p:txBody>
          <a:bodyPr/>
          <a:lstStyle/>
          <a:p>
            <a:r>
              <a:rPr lang="en-US" dirty="0" smtClean="0"/>
              <a:t>Your Study Schedule </a:t>
            </a:r>
            <a:r>
              <a:rPr lang="en-US" altLang="ja-JP" dirty="0"/>
              <a:t>and Strategies</a:t>
            </a:r>
            <a:r>
              <a:rPr lang="en-US" dirty="0" smtClean="0"/>
              <a:t>-3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altLang="ja-JP" sz="2400" dirty="0"/>
              <a:t>Short-term memory and long-term memory</a:t>
            </a:r>
            <a:br>
              <a:rPr lang="en-US" altLang="ja-JP" sz="2400" dirty="0"/>
            </a:br>
            <a:r>
              <a:rPr lang="en-US" altLang="ja-JP" sz="2400" dirty="0"/>
              <a:t>The magic number: 48 hours</a:t>
            </a:r>
            <a:br>
              <a:rPr lang="en-US" altLang="ja-JP" sz="2400" dirty="0"/>
            </a:br>
            <a:r>
              <a:rPr lang="en-US" altLang="ja-JP" sz="2400" dirty="0"/>
              <a:t>At least 15 minutes a day.</a:t>
            </a:r>
            <a:br>
              <a:rPr lang="en-US" altLang="ja-JP" sz="2400" dirty="0"/>
            </a:br>
            <a:endParaRPr lang="en-US" sz="2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283884"/>
              </p:ext>
            </p:extLst>
          </p:nvPr>
        </p:nvGraphicFramePr>
        <p:xfrm>
          <a:off x="507411" y="2594040"/>
          <a:ext cx="8340724" cy="2095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32"/>
                <a:gridCol w="1191532"/>
                <a:gridCol w="1191532"/>
                <a:gridCol w="1191532"/>
                <a:gridCol w="1191532"/>
                <a:gridCol w="1191532"/>
                <a:gridCol w="1191532"/>
              </a:tblGrid>
              <a:tr h="95250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Sun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Mon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Tue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Wed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Thu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Fri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Sat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1142929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Lec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Tut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Sem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36</a:t>
            </a:fld>
            <a:endParaRPr lang="en-AU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818224"/>
              </p:ext>
            </p:extLst>
          </p:nvPr>
        </p:nvGraphicFramePr>
        <p:xfrm>
          <a:off x="504539" y="4712632"/>
          <a:ext cx="834072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532"/>
                <a:gridCol w="1191532"/>
                <a:gridCol w="1191532"/>
                <a:gridCol w="1191532"/>
                <a:gridCol w="1191532"/>
                <a:gridCol w="1191532"/>
                <a:gridCol w="1191532"/>
              </a:tblGrid>
              <a:tr h="167640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Rev</a:t>
                      </a:r>
                    </a:p>
                    <a:p>
                      <a:endParaRPr lang="en-US" sz="13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Prep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Rev</a:t>
                      </a:r>
                    </a:p>
                    <a:p>
                      <a:endParaRPr lang="en-US" sz="13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Prep</a:t>
                      </a:r>
                    </a:p>
                    <a:p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Rev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HW</a:t>
                      </a:r>
                    </a:p>
                    <a:p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Rev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Prep</a:t>
                      </a:r>
                    </a:p>
                    <a:p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Rev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HW</a:t>
                      </a:r>
                    </a:p>
                    <a:p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Rev</a:t>
                      </a:r>
                    </a:p>
                    <a:p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Rev</a:t>
                      </a:r>
                    </a:p>
                    <a:p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924" y="274639"/>
            <a:ext cx="7220251" cy="1143000"/>
          </a:xfrm>
        </p:spPr>
        <p:txBody>
          <a:bodyPr/>
          <a:lstStyle/>
          <a:p>
            <a:r>
              <a:rPr lang="en-US" altLang="ja-JP" dirty="0" smtClean="0"/>
              <a:t>Your Study </a:t>
            </a:r>
            <a:r>
              <a:rPr lang="en-US" altLang="ja-JP" dirty="0"/>
              <a:t>Schedule and Strategies-</a:t>
            </a:r>
            <a:r>
              <a:rPr lang="en-US" altLang="ja-JP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888" y="1600201"/>
            <a:ext cx="8022288" cy="4525963"/>
          </a:xfrm>
        </p:spPr>
        <p:txBody>
          <a:bodyPr/>
          <a:lstStyle/>
          <a:p>
            <a:endParaRPr lang="en-US" altLang="ja-JP" sz="2800" dirty="0"/>
          </a:p>
          <a:p>
            <a:r>
              <a:rPr lang="en-US" altLang="ja-JP" sz="2800" dirty="0"/>
              <a:t>Full time student=Full time work=40hours/</a:t>
            </a:r>
            <a:r>
              <a:rPr lang="en-US" altLang="ja-JP" sz="2800" dirty="0" err="1"/>
              <a:t>wk</a:t>
            </a:r>
            <a:endParaRPr lang="en-US" altLang="ja-JP" sz="2800" dirty="0"/>
          </a:p>
          <a:p>
            <a:r>
              <a:rPr lang="en-US" altLang="ja-JP" sz="2800" dirty="0"/>
              <a:t>40hours / 4 courses=10hours</a:t>
            </a:r>
          </a:p>
          <a:p>
            <a:endParaRPr lang="en-US" altLang="ja-JP" sz="2800" dirty="0"/>
          </a:p>
          <a:p>
            <a:pPr marL="0" indent="0">
              <a:buNone/>
            </a:pPr>
            <a:r>
              <a:rPr lang="en-US" altLang="ja-JP" sz="2800" dirty="0"/>
              <a:t>Intro Japanese A</a:t>
            </a:r>
          </a:p>
          <a:p>
            <a:endParaRPr lang="en-US" altLang="ja-JP" sz="2800" dirty="0"/>
          </a:p>
          <a:p>
            <a:r>
              <a:rPr lang="en-US" altLang="ja-JP" sz="2800" dirty="0"/>
              <a:t>5 class hours + 5 study hours /</a:t>
            </a:r>
            <a:r>
              <a:rPr lang="en-US" altLang="ja-JP" sz="2800" dirty="0" err="1"/>
              <a:t>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37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>
          <a:xfrm>
            <a:off x="2655406" y="0"/>
            <a:ext cx="6316663" cy="1143000"/>
          </a:xfrm>
        </p:spPr>
        <p:txBody>
          <a:bodyPr/>
          <a:lstStyle/>
          <a:p>
            <a:r>
              <a:rPr lang="en-US" dirty="0" smtClean="0"/>
              <a:t>Strategies – 5</a:t>
            </a:r>
            <a:br>
              <a:rPr lang="en-US" dirty="0" smtClean="0"/>
            </a:br>
            <a:r>
              <a:rPr lang="en-US" dirty="0" smtClean="0"/>
              <a:t>Create </a:t>
            </a:r>
            <a:r>
              <a:rPr lang="en-US" dirty="0"/>
              <a:t>an Assessment Schedule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560630"/>
              </p:ext>
            </p:extLst>
          </p:nvPr>
        </p:nvGraphicFramePr>
        <p:xfrm>
          <a:off x="468314" y="1196975"/>
          <a:ext cx="8229600" cy="550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200"/>
                <a:gridCol w="1155115"/>
                <a:gridCol w="1175657"/>
                <a:gridCol w="1175657"/>
                <a:gridCol w="1175657"/>
                <a:gridCol w="1175657"/>
                <a:gridCol w="1175657"/>
              </a:tblGrid>
              <a:tr h="375925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Courses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T="45723" marB="457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Week 1</a:t>
                      </a:r>
                      <a:endParaRPr lang="en-US" sz="1900" dirty="0"/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Week 2</a:t>
                      </a:r>
                      <a:endParaRPr lang="en-US" sz="1900" dirty="0"/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Week 3</a:t>
                      </a:r>
                      <a:endParaRPr lang="en-US" sz="1900" dirty="0"/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Week 4</a:t>
                      </a:r>
                      <a:endParaRPr lang="en-US" sz="1900" dirty="0"/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Week 5</a:t>
                      </a:r>
                      <a:endParaRPr lang="en-US" sz="1900" dirty="0"/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Week 6</a:t>
                      </a:r>
                      <a:endParaRPr lang="en-US" sz="1900" dirty="0"/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</a:tr>
              <a:tr h="660405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Intro J. A*</a:t>
                      </a:r>
                      <a:endParaRPr lang="en-US" sz="1900" b="1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Dictation</a:t>
                      </a:r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</a:tr>
              <a:tr h="538485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</a:pPr>
                      <a:r>
                        <a:rPr lang="en-US" sz="1900" b="1" dirty="0" smtClean="0"/>
                        <a:t>B</a:t>
                      </a:r>
                    </a:p>
                  </a:txBody>
                  <a:tcPr marT="45723" marB="457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</a:pPr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</a:pPr>
                      <a:endParaRPr lang="en-US" sz="1500" dirty="0" smtClean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dirty="0" err="1" smtClean="0"/>
                        <a:t>Presen-tation</a:t>
                      </a:r>
                      <a:endParaRPr lang="en-US" sz="1500" dirty="0" smtClean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</a:pPr>
                      <a:endParaRPr lang="en-US" sz="1500" dirty="0" smtClean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</a:pPr>
                      <a:endParaRPr lang="en-US" sz="1500" dirty="0" smtClean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Short</a:t>
                      </a:r>
                      <a:r>
                        <a:rPr lang="en-US" sz="1500" baseline="0" dirty="0" smtClean="0"/>
                        <a:t> essay</a:t>
                      </a:r>
                      <a:endParaRPr lang="en-US" sz="1500" dirty="0" smtClean="0"/>
                    </a:p>
                    <a:p>
                      <a:pPr algn="dist">
                        <a:lnSpc>
                          <a:spcPct val="100000"/>
                        </a:lnSpc>
                      </a:pPr>
                      <a:endParaRPr lang="en-US" sz="1500" dirty="0" smtClean="0"/>
                    </a:p>
                  </a:txBody>
                  <a:tcPr marT="45723" marB="45723"/>
                </a:tc>
              </a:tr>
              <a:tr h="538485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C*</a:t>
                      </a:r>
                      <a:endParaRPr lang="en-US" sz="1900" b="1" dirty="0"/>
                    </a:p>
                  </a:txBody>
                  <a:tcPr marT="45723" marB="457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Quiz</a:t>
                      </a:r>
                      <a:r>
                        <a:rPr lang="en-US" sz="1500" baseline="0" dirty="0" smtClean="0"/>
                        <a:t> 1</a:t>
                      </a:r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Quiz 2</a:t>
                      </a:r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Homework due</a:t>
                      </a:r>
                      <a:endParaRPr lang="en-US" sz="1500" dirty="0"/>
                    </a:p>
                  </a:txBody>
                  <a:tcPr marT="45723" marB="45723"/>
                </a:tc>
              </a:tr>
              <a:tr h="538485"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/>
                        <a:t>D</a:t>
                      </a:r>
                      <a:endParaRPr lang="en-US" sz="1900" b="1" dirty="0"/>
                    </a:p>
                  </a:txBody>
                  <a:tcPr marT="45723" marB="457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Reading</a:t>
                      </a:r>
                      <a:r>
                        <a:rPr lang="en-US" sz="1500" baseline="0" dirty="0" smtClean="0"/>
                        <a:t> leader 1</a:t>
                      </a:r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</a:tr>
              <a:tr h="375925"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Week 7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Week 8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Week 9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Week 10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 11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Week 12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Week 13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T="45723" marB="45723">
                    <a:solidFill>
                      <a:schemeClr val="accent1"/>
                    </a:solidFill>
                  </a:tcPr>
                </a:tc>
              </a:tr>
              <a:tr h="53848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500" dirty="0" smtClean="0"/>
                        <a:t>Mid-term test</a:t>
                      </a:r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Interaction test</a:t>
                      </a:r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Dictation</a:t>
                      </a:r>
                      <a:endParaRPr lang="en-US" sz="1500" dirty="0"/>
                    </a:p>
                  </a:txBody>
                  <a:tcPr marT="45723" marB="45723">
                    <a:solidFill>
                      <a:srgbClr val="FFFF00"/>
                    </a:solidFill>
                  </a:tcPr>
                </a:tc>
              </a:tr>
              <a:tr h="3708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In-class test</a:t>
                      </a:r>
                      <a:endParaRPr lang="en-US" sz="1500" dirty="0"/>
                    </a:p>
                  </a:txBody>
                  <a:tcPr marT="45723" marB="45723"/>
                </a:tc>
              </a:tr>
              <a:tr h="53848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500" dirty="0" smtClean="0"/>
                        <a:t>Mid-term test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 smtClean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Quiz</a:t>
                      </a:r>
                      <a:r>
                        <a:rPr lang="en-US" sz="1500" baseline="0" dirty="0" smtClean="0"/>
                        <a:t> 3</a:t>
                      </a:r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Quiz 4</a:t>
                      </a:r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Short essay</a:t>
                      </a:r>
                      <a:endParaRPr lang="en-US" sz="1500" dirty="0"/>
                    </a:p>
                  </a:txBody>
                  <a:tcPr marT="45723" marB="45723"/>
                </a:tc>
              </a:tr>
              <a:tr h="538485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Mid-term test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Reading leader 2</a:t>
                      </a:r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2500-word essay</a:t>
                      </a:r>
                      <a:endParaRPr lang="en-US" sz="15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45723" marB="45723"/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87558" y="6132767"/>
            <a:ext cx="8207375" cy="6477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0000"/>
                </a:solidFill>
              </a:rPr>
              <a:t>* Final </a:t>
            </a:r>
            <a:r>
              <a:rPr lang="en-US" dirty="0">
                <a:solidFill>
                  <a:srgbClr val="000000"/>
                </a:solidFill>
              </a:rPr>
              <a:t>exams scheduled in the exam period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647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2173" y="274639"/>
            <a:ext cx="7278003" cy="1143000"/>
          </a:xfrm>
        </p:spPr>
        <p:txBody>
          <a:bodyPr/>
          <a:lstStyle/>
          <a:p>
            <a:r>
              <a:rPr lang="en-US" altLang="ja-JP" dirty="0" smtClean="0"/>
              <a:t>Your Study </a:t>
            </a:r>
            <a:r>
              <a:rPr lang="en-US" altLang="ja-JP" dirty="0"/>
              <a:t>Schedule and Strategies</a:t>
            </a:r>
            <a:r>
              <a:rPr lang="en-US" altLang="ja-JP" dirty="0" smtClean="0"/>
              <a:t>-</a:t>
            </a:r>
            <a:r>
              <a:rPr lang="en-US" altLang="ja-JP" dirty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1" y="1600201"/>
            <a:ext cx="8411116" cy="4525963"/>
          </a:xfrm>
        </p:spPr>
        <p:txBody>
          <a:bodyPr/>
          <a:lstStyle/>
          <a:p>
            <a:r>
              <a:rPr lang="en-US" sz="2800" dirty="0"/>
              <a:t>Have a study partner (classmate, upper level student, native speaker friend, sibling….)</a:t>
            </a:r>
          </a:p>
          <a:p>
            <a:r>
              <a:rPr lang="en-US" sz="2800" dirty="0"/>
              <a:t>Write down your learning contract and sign it. </a:t>
            </a:r>
            <a:br>
              <a:rPr lang="en-US" sz="2800" dirty="0"/>
            </a:br>
            <a:r>
              <a:rPr lang="en-US" sz="2800" dirty="0"/>
              <a:t>(get it signed by one other person)</a:t>
            </a:r>
          </a:p>
          <a:p>
            <a:r>
              <a:rPr lang="en-US" altLang="ja-JP" sz="2800" dirty="0"/>
              <a:t>Tell everyone you know that you have started learning Japanese; announce it on FB that you will be speaking in Japanese soon.</a:t>
            </a:r>
            <a:endParaRPr lang="en-US" sz="2800" dirty="0"/>
          </a:p>
          <a:p>
            <a:r>
              <a:rPr lang="en-US" sz="2800" dirty="0"/>
              <a:t>More tips to come…</a:t>
            </a:r>
          </a:p>
          <a:p>
            <a:r>
              <a:rPr lang="en-US" sz="2800" dirty="0"/>
              <a:t>Share your learning tips on Moodle.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61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 smtClean="0"/>
              <a:t>Before getting started-2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ja-JP" sz="2000" dirty="0"/>
              <a:t>Many of you have studied some Japanese in primary schools; taken a short taster course in Japanese in high school or learned some words and expressions by watching drama and reading </a:t>
            </a:r>
            <a:r>
              <a:rPr lang="en-AU" altLang="ja-JP" sz="2000" dirty="0" err="1"/>
              <a:t>manga</a:t>
            </a:r>
            <a:r>
              <a:rPr lang="en-AU" altLang="ja-JP" sz="2000" dirty="0"/>
              <a:t>. However, if the amount of learning is not substantial enough, you may not be suited to move</a:t>
            </a:r>
            <a:r>
              <a:rPr lang="en-US" altLang="ja-JP" sz="2000" dirty="0"/>
              <a:t> up</a:t>
            </a:r>
            <a:r>
              <a:rPr lang="en-AU" altLang="ja-JP" sz="2000" dirty="0"/>
              <a:t> to upper level Japanese.</a:t>
            </a:r>
          </a:p>
          <a:p>
            <a:endParaRPr lang="en-AU" altLang="ja-JP" sz="2000" dirty="0"/>
          </a:p>
          <a:p>
            <a:r>
              <a:rPr lang="en-AU" altLang="ja-JP" sz="2000" dirty="0"/>
              <a:t>All with prior exposure to Japanese MUST go through the </a:t>
            </a:r>
            <a:r>
              <a:rPr lang="en-AU" altLang="ja-JP" sz="2000" dirty="0">
                <a:solidFill>
                  <a:srgbClr val="0000FF"/>
                </a:solidFill>
              </a:rPr>
              <a:t>Placement Procedures</a:t>
            </a:r>
            <a:r>
              <a:rPr lang="en-AU" altLang="ja-JP" sz="2000" dirty="0"/>
              <a:t>: Please visit the </a:t>
            </a:r>
            <a:r>
              <a:rPr lang="en-AU" altLang="ja-JP" sz="2000" dirty="0">
                <a:solidFill>
                  <a:srgbClr val="0000FF"/>
                </a:solidFill>
              </a:rPr>
              <a:t>School of Humanities and Languages</a:t>
            </a:r>
            <a:r>
              <a:rPr lang="en-AU" altLang="ja-JP" sz="2000" dirty="0"/>
              <a:t>’ website and apply for it a.s.a.p. (TODAY) </a:t>
            </a:r>
            <a:r>
              <a:rPr lang="ja-JP" altLang="en-US" sz="2000" dirty="0"/>
              <a:t/>
            </a:r>
            <a:br>
              <a:rPr lang="ja-JP" altLang="en-US" sz="2000" dirty="0"/>
            </a:br>
            <a:r>
              <a:rPr lang="en-US" altLang="ja-JP" sz="2000" u="sng" dirty="0">
                <a:hlinkClick r:id="rId2"/>
              </a:rPr>
              <a:t>https://hal.arts.unsw.edu.au/students/courses/language-placements/Japanese/</a:t>
            </a:r>
            <a:endParaRPr lang="en-US" altLang="ja-JP" sz="2000" u="sng" dirty="0"/>
          </a:p>
          <a:p>
            <a:pPr>
              <a:buNone/>
            </a:pPr>
            <a:endParaRPr lang="en-AU" altLang="ja-JP" sz="2000" dirty="0"/>
          </a:p>
          <a:p>
            <a:pPr>
              <a:buNone/>
            </a:pPr>
            <a:endParaRPr lang="ja-JP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70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795" y="0"/>
            <a:ext cx="7305576" cy="691992"/>
          </a:xfrm>
        </p:spPr>
        <p:txBody>
          <a:bodyPr/>
          <a:lstStyle/>
          <a:p>
            <a:r>
              <a:rPr lang="en-US" altLang="ja-JP" dirty="0" smtClean="0"/>
              <a:t>Your Study </a:t>
            </a:r>
            <a:r>
              <a:rPr lang="en-US" altLang="ja-JP" dirty="0"/>
              <a:t>Schedule and Strategies</a:t>
            </a:r>
            <a:r>
              <a:rPr lang="en-US" altLang="ja-JP" dirty="0" smtClean="0"/>
              <a:t>-</a:t>
            </a:r>
            <a:r>
              <a:rPr lang="en-US" altLang="ja-JP" dirty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516" y="1164657"/>
            <a:ext cx="8297232" cy="4248819"/>
          </a:xfrm>
        </p:spPr>
        <p:txBody>
          <a:bodyPr/>
          <a:lstStyle/>
          <a:p>
            <a:r>
              <a:rPr lang="en-US" sz="2800" dirty="0"/>
              <a:t>Image training (Create your Ideal-Self)</a:t>
            </a:r>
          </a:p>
          <a:p>
            <a:pPr>
              <a:buNone/>
            </a:pPr>
            <a:r>
              <a:rPr lang="en-US" dirty="0" smtClean="0"/>
              <a:t>Imagery is an effective performance enhancement.</a:t>
            </a:r>
          </a:p>
          <a:p>
            <a:pPr>
              <a:buNone/>
            </a:pPr>
            <a:r>
              <a:rPr lang="en-US" dirty="0" smtClean="0">
                <a:solidFill>
                  <a:srgbClr val="0000FF"/>
                </a:solidFill>
              </a:rPr>
              <a:t>Long term</a:t>
            </a:r>
            <a:r>
              <a:rPr lang="en-US" dirty="0" smtClean="0"/>
              <a:t>: In future, you will travel in Japan and communicate in Japanese; work in an international trading firm and conduct business with Japanese clients; lead an international project team of engineers including those from Japa</a:t>
            </a:r>
            <a:r>
              <a:rPr lang="en-US" altLang="ja-JP" dirty="0" smtClean="0"/>
              <a:t>n, be the Ambassador to Japan…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Real near future</a:t>
            </a:r>
            <a:r>
              <a:rPr lang="en-US" dirty="0" smtClean="0"/>
              <a:t>: By the end of this semester, you will be able to do the following in Japanese</a:t>
            </a:r>
          </a:p>
          <a:p>
            <a:r>
              <a:rPr lang="en-US" dirty="0" smtClean="0"/>
              <a:t>Meet a Japanese person, greet, introduce yourself, have a chat on things close to you, invite him/her for an outing, e.g., movies, discuss the movie….</a:t>
            </a:r>
          </a:p>
          <a:p>
            <a:r>
              <a:rPr lang="en-US" dirty="0" smtClean="0"/>
              <a:t>Read and write Hiragana and Katakana, read and write short simple stories, menus, signs….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40</a:t>
            </a:fld>
            <a:endParaRPr lang="en-AU"/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8084458" y="3598721"/>
            <a:ext cx="602343" cy="501641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ction Button: Custom 5">
            <a:hlinkClick r:id="rId2" action="ppaction://hlinksldjump" highlightClick="1"/>
          </p:cNvPr>
          <p:cNvSpPr/>
          <p:nvPr/>
        </p:nvSpPr>
        <p:spPr>
          <a:xfrm>
            <a:off x="6377082" y="6359417"/>
            <a:ext cx="352239" cy="362059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131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ja-JP" dirty="0" smtClean="0"/>
              <a:t>Introducing our former Ambassador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856345" y="1600201"/>
            <a:ext cx="6830457" cy="4525963"/>
          </a:xfrm>
        </p:spPr>
        <p:txBody>
          <a:bodyPr/>
          <a:lstStyle/>
          <a:p>
            <a:r>
              <a:rPr lang="en-US" altLang="ja-JP" dirty="0" err="1"/>
              <a:t>Mr</a:t>
            </a:r>
            <a:r>
              <a:rPr lang="en-US" altLang="ja-JP" dirty="0"/>
              <a:t> Bruce Miller </a:t>
            </a:r>
            <a:r>
              <a:rPr lang="en-US" altLang="ja-JP" dirty="0" smtClean="0"/>
              <a:t>was </a:t>
            </a:r>
            <a:r>
              <a:rPr lang="en-US" altLang="ja-JP" dirty="0"/>
              <a:t>Australian Ambassador to Japan </a:t>
            </a:r>
            <a:r>
              <a:rPr lang="en-US" altLang="ja-JP" dirty="0" smtClean="0"/>
              <a:t>2011-2016.</a:t>
            </a:r>
          </a:p>
          <a:p>
            <a:r>
              <a:rPr lang="en-US" altLang="ja-JP" dirty="0" err="1" smtClean="0"/>
              <a:t>Mr</a:t>
            </a:r>
            <a:r>
              <a:rPr lang="en-US" altLang="ja-JP" dirty="0" smtClean="0"/>
              <a:t> Miller </a:t>
            </a:r>
            <a:r>
              <a:rPr lang="en-US" altLang="ja-JP" dirty="0"/>
              <a:t>was born and grew up in Sydney. He holds a Bachelor of Arts (first class </a:t>
            </a:r>
            <a:r>
              <a:rPr lang="en-US" altLang="ja-JP" dirty="0" err="1"/>
              <a:t>honours</a:t>
            </a:r>
            <a:r>
              <a:rPr lang="en-US" altLang="ja-JP" dirty="0"/>
              <a:t>) in Japanese language, literature and history together with a major in Government; and a Bachelor of Laws, both from the University of Sydney. He speaks </a:t>
            </a:r>
            <a:r>
              <a:rPr lang="en-US" altLang="ja-JP" dirty="0" smtClean="0"/>
              <a:t>Japanese fluently.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Action Button: Custom 2">
            <a:hlinkClick r:id="" action="ppaction://hlinkshowjump?jump=previousslide" highlightClick="1"/>
          </p:cNvPr>
          <p:cNvSpPr/>
          <p:nvPr/>
        </p:nvSpPr>
        <p:spPr>
          <a:xfrm>
            <a:off x="7487634" y="6091011"/>
            <a:ext cx="390071" cy="435429"/>
          </a:xfrm>
          <a:prstGeom prst="actionButtonBlan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-11794" r="-11794"/>
          <a:stretch>
            <a:fillRect/>
          </a:stretch>
        </p:blipFill>
        <p:spPr bwMode="auto">
          <a:xfrm>
            <a:off x="150673" y="1750868"/>
            <a:ext cx="2206291" cy="247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74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Japanese Sound System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459542"/>
              </p:ext>
            </p:extLst>
          </p:nvPr>
        </p:nvGraphicFramePr>
        <p:xfrm>
          <a:off x="304793" y="1600200"/>
          <a:ext cx="8648717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247"/>
                <a:gridCol w="786247"/>
                <a:gridCol w="786247"/>
                <a:gridCol w="786247"/>
                <a:gridCol w="786247"/>
                <a:gridCol w="786247"/>
                <a:gridCol w="786247"/>
                <a:gridCol w="786247"/>
                <a:gridCol w="786247"/>
                <a:gridCol w="786247"/>
                <a:gridCol w="786247"/>
              </a:tblGrid>
              <a:tr h="82550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w</a:t>
                      </a:r>
                      <a:endParaRPr lang="en-US" sz="36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r</a:t>
                      </a:r>
                      <a:endParaRPr lang="en-US" sz="36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y</a:t>
                      </a:r>
                      <a:endParaRPr lang="en-US" sz="36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m</a:t>
                      </a:r>
                      <a:endParaRPr lang="en-US" sz="36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h</a:t>
                      </a:r>
                      <a:endParaRPr lang="en-US" sz="36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n</a:t>
                      </a:r>
                      <a:endParaRPr lang="en-US" sz="36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t</a:t>
                      </a:r>
                      <a:endParaRPr lang="en-US" sz="36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s</a:t>
                      </a:r>
                      <a:endParaRPr lang="en-US" sz="36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 smtClean="0"/>
                        <a:t>k</a:t>
                      </a:r>
                      <a:endParaRPr lang="en-US" sz="36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</a:tr>
              <a:tr h="82550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/>
                    </a:p>
                  </a:txBody>
                  <a:tcPr/>
                </a:tc>
              </a:tr>
              <a:tr h="82550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i</a:t>
                      </a:r>
                      <a:endParaRPr lang="en-US" sz="3200" dirty="0"/>
                    </a:p>
                  </a:txBody>
                  <a:tcPr/>
                </a:tc>
              </a:tr>
              <a:tr h="82550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u</a:t>
                      </a:r>
                      <a:endParaRPr lang="en-US" sz="3200" dirty="0"/>
                    </a:p>
                  </a:txBody>
                  <a:tcPr/>
                </a:tc>
              </a:tr>
              <a:tr h="82550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e</a:t>
                      </a:r>
                      <a:endParaRPr lang="en-US" sz="3200" dirty="0"/>
                    </a:p>
                  </a:txBody>
                  <a:tcPr/>
                </a:tc>
              </a:tr>
              <a:tr h="82550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o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42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Japanese Sound System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08278"/>
              </p:ext>
            </p:extLst>
          </p:nvPr>
        </p:nvGraphicFramePr>
        <p:xfrm>
          <a:off x="323458" y="1417640"/>
          <a:ext cx="8559804" cy="5146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64"/>
                <a:gridCol w="778164"/>
                <a:gridCol w="778164"/>
                <a:gridCol w="778164"/>
                <a:gridCol w="778164"/>
                <a:gridCol w="778164"/>
                <a:gridCol w="778164"/>
                <a:gridCol w="778164"/>
                <a:gridCol w="778164"/>
                <a:gridCol w="778164"/>
                <a:gridCol w="778164"/>
              </a:tblGrid>
              <a:tr h="840317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w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r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y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h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n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s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k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</a:tr>
              <a:tr h="840317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wa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2800" dirty="0" err="1" smtClean="0"/>
                        <a:t>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ya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na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ta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ka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/>
                    </a:p>
                  </a:txBody>
                  <a:tcPr/>
                </a:tc>
              </a:tr>
              <a:tr h="840317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2800" dirty="0" err="1" smtClean="0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ni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0000FF"/>
                          </a:solidFill>
                        </a:rPr>
                        <a:t>chi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rgbClr val="0000FF"/>
                          </a:solidFill>
                        </a:rPr>
                        <a:t>shi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ki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i</a:t>
                      </a:r>
                      <a:endParaRPr lang="en-US" sz="3200" dirty="0"/>
                    </a:p>
                  </a:txBody>
                  <a:tcPr/>
                </a:tc>
              </a:tr>
              <a:tr h="94488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2800" dirty="0" err="1" smtClean="0"/>
                        <a:t>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yu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0000FF"/>
                          </a:solidFill>
                        </a:rPr>
                        <a:t>f/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hu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rgbClr val="0000FF"/>
                          </a:solidFill>
                        </a:rPr>
                        <a:t>tsu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su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ku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u</a:t>
                      </a:r>
                      <a:endParaRPr lang="en-US" sz="3200" dirty="0"/>
                    </a:p>
                  </a:txBody>
                  <a:tcPr/>
                </a:tc>
              </a:tr>
              <a:tr h="840317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2800" dirty="0" smtClean="0"/>
                        <a:t>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te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ke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e</a:t>
                      </a:r>
                      <a:endParaRPr lang="en-US" sz="3200" dirty="0"/>
                    </a:p>
                  </a:txBody>
                  <a:tcPr/>
                </a:tc>
              </a:tr>
              <a:tr h="840317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2800" dirty="0" err="1" smtClean="0"/>
                        <a:t>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yo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ko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43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823" y="274639"/>
            <a:ext cx="7415352" cy="1143000"/>
          </a:xfrm>
        </p:spPr>
        <p:txBody>
          <a:bodyPr/>
          <a:lstStyle/>
          <a:p>
            <a:r>
              <a:rPr lang="en-US" dirty="0" smtClean="0"/>
              <a:t>Japanese Writing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222500"/>
            <a:ext cx="8042276" cy="3721101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Roman C</a:t>
            </a:r>
            <a:r>
              <a:rPr lang="en-AU" altLang="ja-JP" sz="3200" dirty="0" err="1"/>
              <a:t>haracters</a:t>
            </a:r>
            <a:r>
              <a:rPr lang="en-US" sz="3200" dirty="0"/>
              <a:t>:	        Roma-</a:t>
            </a:r>
            <a:r>
              <a:rPr lang="en-US" sz="3200" dirty="0" err="1"/>
              <a:t>ji</a:t>
            </a:r>
            <a:r>
              <a:rPr lang="en-US" sz="3200" dirty="0"/>
              <a:t> </a:t>
            </a:r>
          </a:p>
          <a:p>
            <a:pPr>
              <a:buNone/>
            </a:pPr>
            <a:r>
              <a:rPr lang="en-US" sz="3200" dirty="0"/>
              <a:t>Hiragana </a:t>
            </a:r>
            <a:r>
              <a:rPr lang="en-US" sz="3200" dirty="0" err="1"/>
              <a:t>Syllabaries</a:t>
            </a:r>
            <a:r>
              <a:rPr lang="en-US" sz="3200" dirty="0"/>
              <a:t>:	</a:t>
            </a:r>
            <a:r>
              <a:rPr lang="ja-JP" altLang="en-US" sz="3200" dirty="0"/>
              <a:t>ひらがな</a:t>
            </a:r>
            <a:endParaRPr lang="en-US" altLang="ja-JP" sz="3200" dirty="0"/>
          </a:p>
          <a:p>
            <a:pPr>
              <a:buNone/>
            </a:pPr>
            <a:r>
              <a:rPr lang="en-US" altLang="ja-JP" sz="3200" dirty="0"/>
              <a:t>Katakana </a:t>
            </a:r>
            <a:r>
              <a:rPr lang="en-US" altLang="ja-JP" sz="3200" dirty="0" err="1"/>
              <a:t>Syllabaries</a:t>
            </a:r>
            <a:r>
              <a:rPr lang="en-US" altLang="ja-JP" sz="3200" dirty="0"/>
              <a:t>:	</a:t>
            </a:r>
            <a:r>
              <a:rPr lang="ja-JP" altLang="en-US" sz="3200" dirty="0"/>
              <a:t>カタカナ</a:t>
            </a:r>
            <a:endParaRPr lang="en-US" altLang="ja-JP" sz="3200" dirty="0"/>
          </a:p>
          <a:p>
            <a:pPr>
              <a:buNone/>
            </a:pPr>
            <a:r>
              <a:rPr lang="en-US" altLang="ja-JP" sz="3200" dirty="0"/>
              <a:t>Kanji Characters:		</a:t>
            </a:r>
            <a:r>
              <a:rPr lang="ja-JP" altLang="en-US" sz="3200" dirty="0"/>
              <a:t>漢字</a:t>
            </a:r>
            <a:endParaRPr lang="en-US" altLang="ja-JP" sz="3200" dirty="0"/>
          </a:p>
          <a:p>
            <a:pPr>
              <a:buNone/>
            </a:pP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44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6860" y="-49258"/>
            <a:ext cx="6316662" cy="1143000"/>
          </a:xfrm>
        </p:spPr>
        <p:txBody>
          <a:bodyPr/>
          <a:lstStyle/>
          <a:p>
            <a:r>
              <a:rPr lang="ja-JP" altLang="en-US" dirty="0" smtClean="0"/>
              <a:t>ひらがな</a:t>
            </a:r>
            <a:r>
              <a:rPr lang="en-US" altLang="ja-JP" dirty="0" smtClean="0"/>
              <a:t>  Hiragana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937109"/>
              </p:ext>
            </p:extLst>
          </p:nvPr>
        </p:nvGraphicFramePr>
        <p:xfrm>
          <a:off x="256793" y="1272238"/>
          <a:ext cx="8639169" cy="4926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379"/>
                <a:gridCol w="785379"/>
                <a:gridCol w="785379"/>
                <a:gridCol w="785379"/>
                <a:gridCol w="785379"/>
                <a:gridCol w="785379"/>
                <a:gridCol w="785379"/>
                <a:gridCol w="785379"/>
                <a:gridCol w="785379"/>
                <a:gridCol w="785379"/>
                <a:gridCol w="785379"/>
              </a:tblGrid>
              <a:tr h="81546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w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r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y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h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n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s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k</a:t>
                      </a:r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solidFill>
                      <a:srgbClr val="00B0F9"/>
                    </a:solidFill>
                  </a:tcPr>
                </a:tc>
              </a:tr>
              <a:tr h="815461">
                <a:tc>
                  <a:txBody>
                    <a:bodyPr/>
                    <a:lstStyle/>
                    <a:p>
                      <a:endParaRPr lang="en-US" sz="1300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わ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ら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や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ま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は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な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た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さ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か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あ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</a:tr>
              <a:tr h="848844">
                <a:tc>
                  <a:txBody>
                    <a:bodyPr/>
                    <a:lstStyle/>
                    <a:p>
                      <a:endParaRPr lang="en-US" sz="1300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り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み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ひ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に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solidFill>
                            <a:srgbClr val="0000FF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ち</a:t>
                      </a:r>
                      <a:endParaRPr lang="en-US" sz="3200" b="1" dirty="0">
                        <a:solidFill>
                          <a:srgbClr val="0000FF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solidFill>
                            <a:srgbClr val="0000FF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し</a:t>
                      </a:r>
                      <a:endParaRPr lang="en-US" sz="3200" b="1" dirty="0">
                        <a:solidFill>
                          <a:srgbClr val="0000FF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き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い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</a:tr>
              <a:tr h="815461">
                <a:tc>
                  <a:txBody>
                    <a:bodyPr/>
                    <a:lstStyle/>
                    <a:p>
                      <a:endParaRPr lang="en-US" sz="130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る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ゆ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む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ふ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ぬ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solidFill>
                            <a:srgbClr val="0000FF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つ</a:t>
                      </a:r>
                      <a:endParaRPr lang="en-US" sz="3200" b="1" dirty="0">
                        <a:solidFill>
                          <a:srgbClr val="0000FF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す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く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う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</a:tr>
              <a:tr h="815461">
                <a:tc>
                  <a:txBody>
                    <a:bodyPr/>
                    <a:lstStyle/>
                    <a:p>
                      <a:endParaRPr lang="en-US" sz="130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れ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め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へ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ね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て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せ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け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え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</a:tr>
              <a:tr h="815461"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ん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solidFill>
                            <a:srgbClr val="FF0000"/>
                          </a:solidFill>
                          <a:latin typeface="ＭＳ 明朝"/>
                          <a:ea typeface="ＭＳ 明朝"/>
                          <a:cs typeface="ＭＳ 明朝"/>
                        </a:rPr>
                        <a:t>を</a:t>
                      </a:r>
                      <a:endParaRPr lang="en-US" sz="3200" b="1" dirty="0">
                        <a:solidFill>
                          <a:srgbClr val="FF0000"/>
                        </a:solidFill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ろ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よ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も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ほ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の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と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そ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こ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ＭＳ 明朝"/>
                          <a:ea typeface="ＭＳ 明朝"/>
                          <a:cs typeface="ＭＳ 明朝"/>
                        </a:rPr>
                        <a:t>お</a:t>
                      </a:r>
                      <a:endParaRPr lang="en-US" sz="3200" b="1" dirty="0">
                        <a:latin typeface="ＭＳ 明朝"/>
                        <a:ea typeface="ＭＳ 明朝"/>
                        <a:cs typeface="ＭＳ 明朝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45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184990" y="6502223"/>
            <a:ext cx="6568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www.youtube.com/watch?v=7I2Ryji_9Js&amp;sns=em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Hiragana </a:t>
            </a:r>
            <a:r>
              <a:rPr lang="ja-JP" altLang="en-US" dirty="0" smtClean="0"/>
              <a:t>ひらがな</a:t>
            </a:r>
            <a:r>
              <a:rPr lang="en-US" altLang="ja-JP" dirty="0" smtClean="0"/>
              <a:t>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2159001"/>
            <a:ext cx="8562975" cy="3967163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 smtClean="0"/>
              <a:t>Week 1	</a:t>
            </a:r>
            <a:r>
              <a:rPr lang="en-US" dirty="0" err="1" smtClean="0"/>
              <a:t>Recognise</a:t>
            </a:r>
            <a:r>
              <a:rPr lang="en-US" dirty="0" smtClean="0"/>
              <a:t> all individual </a:t>
            </a:r>
            <a:r>
              <a:rPr lang="ja-JP" altLang="en-US" dirty="0" smtClean="0"/>
              <a:t>ひらがな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Week 2	Write all</a:t>
            </a:r>
            <a:r>
              <a:rPr lang="ja-JP" altLang="en-US" dirty="0" smtClean="0"/>
              <a:t>　ひらがな</a:t>
            </a: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/>
              <a:t>	</a:t>
            </a:r>
            <a:r>
              <a:rPr lang="en-US" dirty="0" smtClean="0"/>
              <a:t>	Read words in</a:t>
            </a:r>
            <a:r>
              <a:rPr lang="ja-JP" altLang="en-US" dirty="0" smtClean="0"/>
              <a:t>　ひらがな</a:t>
            </a:r>
            <a:endParaRPr lang="en-US" dirty="0" smtClean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 smtClean="0"/>
              <a:t>Week 3 	Listen and write words/expressions in</a:t>
            </a:r>
            <a:r>
              <a:rPr lang="en-US" dirty="0"/>
              <a:t> </a:t>
            </a:r>
            <a:r>
              <a:rPr lang="ja-JP" altLang="en-US" dirty="0" smtClean="0"/>
              <a:t>ひらがな</a:t>
            </a:r>
            <a:endParaRPr lang="en-US" dirty="0" smtClean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dirty="0" smtClean="0">
                <a:solidFill>
                  <a:srgbClr val="FF0000"/>
                </a:solidFill>
              </a:rPr>
              <a:t>Week 4	Dictation quiz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086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310" y="0"/>
            <a:ext cx="6813380" cy="1143000"/>
          </a:xfrm>
        </p:spPr>
        <p:txBody>
          <a:bodyPr/>
          <a:lstStyle/>
          <a:p>
            <a:r>
              <a:rPr lang="en-US" dirty="0" smtClean="0"/>
              <a:t>Learn Hiragana</a:t>
            </a:r>
            <a:r>
              <a:rPr lang="ja-JP" altLang="en-US" dirty="0" smtClean="0"/>
              <a:t>　ひらがな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778" y="1327298"/>
            <a:ext cx="7861913" cy="553070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Study </a:t>
            </a:r>
            <a:r>
              <a:rPr lang="en-US" sz="3200" dirty="0" smtClean="0"/>
              <a:t>the Textbook</a:t>
            </a:r>
            <a:r>
              <a:rPr lang="en-US" sz="3200" dirty="0"/>
              <a:t>, Minato </a:t>
            </a:r>
            <a:r>
              <a:rPr lang="en-US" sz="3200" dirty="0">
                <a:hlinkClick r:id="rId2"/>
              </a:rPr>
              <a:t>https://minato-jf.jp/</a:t>
            </a: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Practice using </a:t>
            </a:r>
            <a:r>
              <a:rPr lang="en-US" sz="3200" dirty="0" smtClean="0"/>
              <a:t>the Workbook</a:t>
            </a: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Making your own flashcards.</a:t>
            </a:r>
          </a:p>
          <a:p>
            <a:pPr>
              <a:lnSpc>
                <a:spcPct val="90000"/>
              </a:lnSpc>
              <a:buNone/>
            </a:pPr>
            <a:r>
              <a:rPr lang="en-US" sz="3200" dirty="0">
                <a:hlinkClick r:id="rId3"/>
              </a:rPr>
              <a:t>http://www.csus.edu/indiv/s/sheaa/projects/genki/hira_main.html</a:t>
            </a:r>
            <a:endParaRPr lang="en-US" sz="3200" dirty="0"/>
          </a:p>
          <a:p>
            <a:pPr>
              <a:lnSpc>
                <a:spcPct val="90000"/>
              </a:lnSpc>
              <a:buNone/>
            </a:pP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Post a Hiragana chart on your wall</a:t>
            </a:r>
          </a:p>
          <a:p>
            <a:pPr>
              <a:lnSpc>
                <a:spcPct val="90000"/>
              </a:lnSpc>
              <a:buNone/>
            </a:pPr>
            <a:r>
              <a:rPr lang="en-US" sz="3200" dirty="0">
                <a:hlinkClick r:id="rId4"/>
              </a:rPr>
              <a:t>https://www.google.com.au/search?q=%E3%81%B2%E3%82%89%E3%81%8C%E3%81%AA&amp;hl=en&amp;client=firefox-a&amp;hs=2c5&amp;rls=org.mozilla:en-GB:official&amp;source=lnms&amp;tbm=isch&amp;sa=X&amp;ei=76s2UY6rEIypkAWY3IHYBQ&amp;ved=0CAoQ_AUoAQ&amp;biw=1354&amp;bih=850</a:t>
            </a:r>
            <a:endParaRPr lang="en-US" sz="3200" dirty="0"/>
          </a:p>
          <a:p>
            <a:pPr>
              <a:lnSpc>
                <a:spcPct val="90000"/>
              </a:lnSpc>
              <a:buNone/>
            </a:pP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Practice using Web link</a:t>
            </a:r>
          </a:p>
          <a:p>
            <a:pPr>
              <a:lnSpc>
                <a:spcPct val="90000"/>
              </a:lnSpc>
              <a:buNone/>
            </a:pPr>
            <a:r>
              <a:rPr lang="en-US" sz="3200" dirty="0">
                <a:hlinkClick r:id="rId5"/>
              </a:rPr>
              <a:t>http://</a:t>
            </a:r>
            <a:r>
              <a:rPr lang="en-US" sz="3200" dirty="0" smtClean="0">
                <a:hlinkClick r:id="rId5"/>
              </a:rPr>
              <a:t>www.csus.edu/indiv/s/sheaa/projects/genki/hiragana-timer.html</a:t>
            </a:r>
            <a:endParaRPr lang="en-US" sz="3200" dirty="0" smtClean="0"/>
          </a:p>
          <a:p>
            <a:pPr>
              <a:lnSpc>
                <a:spcPct val="90000"/>
              </a:lnSpc>
              <a:buNone/>
            </a:pPr>
            <a:r>
              <a:rPr lang="en-US" sz="3200" dirty="0">
                <a:hlinkClick r:id="rId6"/>
              </a:rPr>
              <a:t>https://</a:t>
            </a:r>
            <a:r>
              <a:rPr lang="en-US" sz="3200" dirty="0" smtClean="0">
                <a:hlinkClick r:id="rId6"/>
              </a:rPr>
              <a:t>www.youtube.com/watch?v=8zfBMDNkJuI</a:t>
            </a:r>
            <a:r>
              <a:rPr lang="en-US" sz="3200" dirty="0" smtClean="0"/>
              <a:t> (my alter ego </a:t>
            </a:r>
            <a:r>
              <a:rPr lang="en-US" sz="3200" dirty="0" err="1" smtClean="0"/>
              <a:t>apears</a:t>
            </a:r>
            <a:r>
              <a:rPr lang="en-US" sz="3200" dirty="0" smtClean="0"/>
              <a:t>!)</a:t>
            </a:r>
          </a:p>
          <a:p>
            <a:pPr>
              <a:lnSpc>
                <a:spcPct val="90000"/>
              </a:lnSpc>
              <a:buNone/>
            </a:pP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Apps on smart phones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dirty="0" smtClean="0">
                <a:hlinkClick r:id="rId7"/>
              </a:rPr>
              <a:t>https</a:t>
            </a:r>
            <a:r>
              <a:rPr lang="en-US" sz="3200" dirty="0">
                <a:hlinkClick r:id="rId7"/>
              </a:rPr>
              <a:t>://apps.ankiweb.net</a:t>
            </a:r>
            <a:r>
              <a:rPr lang="en-US" sz="3200" dirty="0" smtClean="0">
                <a:hlinkClick r:id="rId7"/>
              </a:rPr>
              <a:t>/</a:t>
            </a:r>
            <a:endParaRPr lang="en-US" sz="3200" dirty="0" smtClean="0"/>
          </a:p>
          <a:p>
            <a:pPr marL="0" indent="0">
              <a:lnSpc>
                <a:spcPct val="90000"/>
              </a:lnSpc>
              <a:buNone/>
            </a:pPr>
            <a:endParaRPr lang="en-US" sz="3200" dirty="0"/>
          </a:p>
          <a:p>
            <a:pPr marL="0" indent="0">
              <a:lnSpc>
                <a:spcPct val="90000"/>
              </a:lnSpc>
              <a:buNone/>
            </a:pPr>
            <a:endParaRPr lang="en-US" sz="3200" dirty="0"/>
          </a:p>
          <a:p>
            <a:pPr>
              <a:lnSpc>
                <a:spcPct val="90000"/>
              </a:lnSpc>
              <a:buNone/>
            </a:pP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Post your learning strategies on Moodle Discussion page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Test each other among friends/classmates</a:t>
            </a:r>
          </a:p>
          <a:p>
            <a:pPr algn="ctr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47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DCE5-8142-004A-B16C-B0083BCA319D}" type="slidenum">
              <a:rPr lang="en-AU" smtClean="0"/>
              <a:pPr/>
              <a:t>48</a:t>
            </a:fld>
            <a:endParaRPr lang="en-AU"/>
          </a:p>
        </p:txBody>
      </p:sp>
      <p:pic>
        <p:nvPicPr>
          <p:cNvPr id="8196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401" y="274639"/>
            <a:ext cx="7216775" cy="1143000"/>
          </a:xfrm>
        </p:spPr>
        <p:txBody>
          <a:bodyPr/>
          <a:lstStyle/>
          <a:p>
            <a:r>
              <a:rPr lang="en-US" dirty="0" err="1" smtClean="0"/>
              <a:t>Hina</a:t>
            </a:r>
            <a:r>
              <a:rPr lang="en-US" dirty="0" smtClean="0"/>
              <a:t> </a:t>
            </a:r>
            <a:r>
              <a:rPr lang="en-US" dirty="0" err="1" smtClean="0"/>
              <a:t>matsuri</a:t>
            </a:r>
            <a:r>
              <a:rPr lang="en-US" dirty="0" smtClean="0"/>
              <a:t> </a:t>
            </a:r>
            <a:r>
              <a:rPr lang="ja-JP" altLang="en-US" dirty="0" smtClean="0"/>
              <a:t>ひなまつり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932" y="1767681"/>
            <a:ext cx="7701759" cy="4525963"/>
          </a:xfrm>
        </p:spPr>
        <p:txBody>
          <a:bodyPr/>
          <a:lstStyle/>
          <a:p>
            <a:r>
              <a:rPr lang="en-US" dirty="0" smtClean="0"/>
              <a:t>Doll’s festival (Girl’s festival)</a:t>
            </a:r>
          </a:p>
          <a:p>
            <a:r>
              <a:rPr lang="en-US" dirty="0" smtClean="0"/>
              <a:t>March 3</a:t>
            </a:r>
            <a:r>
              <a:rPr lang="en-US" baseline="30000" dirty="0" smtClean="0"/>
              <a:t>rd</a:t>
            </a:r>
            <a:endParaRPr lang="en-US" dirty="0" smtClean="0"/>
          </a:p>
          <a:p>
            <a:r>
              <a:rPr lang="en-US" dirty="0" smtClean="0"/>
              <a:t>Song</a:t>
            </a:r>
            <a:r>
              <a:rPr lang="ja-JP" altLang="en-US" dirty="0" smtClean="0"/>
              <a:t>　</a:t>
            </a:r>
            <a:r>
              <a:rPr lang="en-US" dirty="0" smtClean="0"/>
              <a:t>“</a:t>
            </a:r>
            <a:r>
              <a:rPr lang="en-US" dirty="0" err="1" smtClean="0"/>
              <a:t>Ureshii</a:t>
            </a:r>
            <a:r>
              <a:rPr lang="en-US" dirty="0" smtClean="0"/>
              <a:t> </a:t>
            </a:r>
            <a:r>
              <a:rPr lang="en-US" dirty="0" err="1" smtClean="0"/>
              <a:t>hinamatsuri</a:t>
            </a:r>
            <a:r>
              <a:rPr lang="en-US" dirty="0" smtClean="0"/>
              <a:t>” </a:t>
            </a:r>
            <a:r>
              <a:rPr lang="ja-JP" altLang="en-US" dirty="0" smtClean="0"/>
              <a:t>うれしい　ひなまつり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www.youtube.com/watch?v=fmcTkwDAMHE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How much?</a:t>
            </a:r>
          </a:p>
          <a:p>
            <a:r>
              <a:rPr lang="en-US" altLang="ja-JP" dirty="0" smtClean="0">
                <a:hlinkClick r:id="rId3"/>
              </a:rPr>
              <a:t>http://www.yoshitoku.co.jp/</a:t>
            </a:r>
            <a:endParaRPr lang="en-US" altLang="ja-JP" dirty="0" smtClean="0"/>
          </a:p>
          <a:p>
            <a:r>
              <a:rPr lang="en-US" dirty="0" smtClean="0"/>
              <a:t>More info</a:t>
            </a:r>
          </a:p>
          <a:p>
            <a:r>
              <a:rPr lang="en-US" sz="1400" dirty="0">
                <a:hlinkClick r:id="rId4"/>
              </a:rPr>
              <a:t>http://japanese.about.com/library/weekly/aa022501a.htm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https://en.wikipedia.org/wiki/Hinamatsuri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http://web-japan.org/kidsweb/cool/13-02-18/</a:t>
            </a:r>
            <a:endParaRPr lang="en-US" sz="1400" dirty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err="1" smtClean="0"/>
              <a:t>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49</a:t>
            </a:fld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 smtClean="0"/>
              <a:t>Before getting started-3</a:t>
            </a:r>
            <a:endParaRPr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629" y="1600201"/>
            <a:ext cx="8856547" cy="4525963"/>
          </a:xfrm>
        </p:spPr>
        <p:txBody>
          <a:bodyPr/>
          <a:lstStyle/>
          <a:p>
            <a:pPr marL="0" indent="0">
              <a:buNone/>
            </a:pPr>
            <a:endParaRPr lang="en-AU" altLang="ja-JP" sz="2000" dirty="0"/>
          </a:p>
          <a:p>
            <a:r>
              <a:rPr lang="en-AU" altLang="ja-JP" sz="2000" dirty="0"/>
              <a:t>Those who have studied </a:t>
            </a:r>
            <a:r>
              <a:rPr lang="en-AU" altLang="ja-JP" sz="2000" dirty="0">
                <a:solidFill>
                  <a:srgbClr val="00B050"/>
                </a:solidFill>
              </a:rPr>
              <a:t>HSC Beginners, Continuers, Extension </a:t>
            </a:r>
            <a:r>
              <a:rPr lang="en-AU" altLang="ja-JP" sz="2000" dirty="0"/>
              <a:t>and others, should move to more advanced courses in this semester, e.g. </a:t>
            </a:r>
            <a:br>
              <a:rPr lang="en-AU" altLang="ja-JP" sz="2000" dirty="0"/>
            </a:br>
            <a:r>
              <a:rPr lang="en-AU" altLang="ja-JP" sz="2000" dirty="0"/>
              <a:t/>
            </a:r>
            <a:br>
              <a:rPr lang="en-AU" altLang="ja-JP" sz="2000" dirty="0"/>
            </a:br>
            <a:r>
              <a:rPr lang="en-AU" altLang="ja-JP" sz="2000" dirty="0">
                <a:solidFill>
                  <a:srgbClr val="00B050"/>
                </a:solidFill>
              </a:rPr>
              <a:t>Beginners</a:t>
            </a:r>
            <a:r>
              <a:rPr lang="ja-JP" altLang="en-US" sz="2000" dirty="0">
                <a:solidFill>
                  <a:srgbClr val="0000FF"/>
                </a:solidFill>
              </a:rPr>
              <a:t>➡️</a:t>
            </a:r>
            <a:r>
              <a:rPr lang="en-AU" altLang="ja-JP" sz="2000" dirty="0">
                <a:solidFill>
                  <a:srgbClr val="0000FF"/>
                </a:solidFill>
              </a:rPr>
              <a:t>ARTS1631 Introductory Japanese B </a:t>
            </a:r>
            <a:r>
              <a:rPr lang="en-AU" altLang="ja-JP" sz="2000" dirty="0"/>
              <a:t>in the </a:t>
            </a:r>
            <a:r>
              <a:rPr lang="en-AU" altLang="ja-JP" sz="2000" dirty="0">
                <a:solidFill>
                  <a:srgbClr val="FF0000"/>
                </a:solidFill>
              </a:rPr>
              <a:t>Second Semester </a:t>
            </a:r>
            <a:br>
              <a:rPr lang="en-AU" altLang="ja-JP" sz="2000" dirty="0">
                <a:solidFill>
                  <a:srgbClr val="FF0000"/>
                </a:solidFill>
              </a:rPr>
            </a:br>
            <a:r>
              <a:rPr lang="en-AU" altLang="ja-JP" sz="2000" dirty="0"/>
              <a:t>or    </a:t>
            </a:r>
            <a:r>
              <a:rPr lang="en-AU" altLang="ja-JP" sz="2000" dirty="0">
                <a:solidFill>
                  <a:srgbClr val="FF0000"/>
                </a:solidFill>
              </a:rPr>
              <a:t>	</a:t>
            </a:r>
            <a:r>
              <a:rPr lang="ja-JP" altLang="en-US" sz="2000" dirty="0">
                <a:solidFill>
                  <a:srgbClr val="0000FF"/>
                </a:solidFill>
              </a:rPr>
              <a:t>➡️</a:t>
            </a:r>
            <a:r>
              <a:rPr lang="en-AU" altLang="ja-JP" sz="2000" dirty="0">
                <a:solidFill>
                  <a:srgbClr val="0000FF"/>
                </a:solidFill>
              </a:rPr>
              <a:t>ARTS2630 Intermediate Japanese A.</a:t>
            </a:r>
            <a:r>
              <a:rPr lang="en-AU" altLang="ja-JP" sz="2000" dirty="0">
                <a:solidFill>
                  <a:srgbClr val="FF0000"/>
                </a:solidFill>
              </a:rPr>
              <a:t/>
            </a:r>
            <a:br>
              <a:rPr lang="en-AU" altLang="ja-JP" sz="2000" dirty="0">
                <a:solidFill>
                  <a:srgbClr val="FF0000"/>
                </a:solidFill>
              </a:rPr>
            </a:br>
            <a:r>
              <a:rPr lang="en-AU" altLang="ja-JP" sz="2000" dirty="0">
                <a:solidFill>
                  <a:srgbClr val="00B050"/>
                </a:solidFill>
              </a:rPr>
              <a:t>Continuers</a:t>
            </a:r>
            <a:r>
              <a:rPr lang="ja-JP" altLang="en-US" sz="2000" dirty="0">
                <a:solidFill>
                  <a:srgbClr val="0000FF"/>
                </a:solidFill>
              </a:rPr>
              <a:t>➡️</a:t>
            </a:r>
            <a:r>
              <a:rPr lang="en-AU" altLang="ja-JP" sz="2000" dirty="0">
                <a:solidFill>
                  <a:srgbClr val="0000FF"/>
                </a:solidFill>
              </a:rPr>
              <a:t>ARTS2630 Intermediate Japanese A.</a:t>
            </a:r>
            <a:br>
              <a:rPr lang="en-AU" altLang="ja-JP" sz="2000" dirty="0">
                <a:solidFill>
                  <a:srgbClr val="0000FF"/>
                </a:solidFill>
              </a:rPr>
            </a:br>
            <a:r>
              <a:rPr lang="en-AU" altLang="ja-JP" sz="2000" dirty="0">
                <a:solidFill>
                  <a:srgbClr val="0000FF"/>
                </a:solidFill>
              </a:rPr>
              <a:t>	</a:t>
            </a:r>
            <a:r>
              <a:rPr lang="en-AU" altLang="ja-JP" sz="2000" dirty="0"/>
              <a:t> (Lecture: Mon 9-11.00 Myers Theatre) </a:t>
            </a:r>
            <a:br>
              <a:rPr lang="en-AU" altLang="ja-JP" sz="2000" dirty="0"/>
            </a:br>
            <a:r>
              <a:rPr lang="en-AU" altLang="ja-JP" sz="2000" dirty="0">
                <a:solidFill>
                  <a:srgbClr val="00B050"/>
                </a:solidFill>
              </a:rPr>
              <a:t>Extension</a:t>
            </a:r>
            <a:r>
              <a:rPr lang="ja-JP" altLang="en-US" sz="2000" dirty="0"/>
              <a:t>➡️</a:t>
            </a:r>
            <a:r>
              <a:rPr lang="en-AU" altLang="ja-JP" sz="2000" dirty="0">
                <a:solidFill>
                  <a:srgbClr val="0000FF"/>
                </a:solidFill>
              </a:rPr>
              <a:t>ARTS3630 Advanced Japanese A.</a:t>
            </a:r>
            <a:br>
              <a:rPr lang="en-AU" altLang="ja-JP" sz="2000" dirty="0">
                <a:solidFill>
                  <a:srgbClr val="0000FF"/>
                </a:solidFill>
              </a:rPr>
            </a:br>
            <a:r>
              <a:rPr lang="en-AU" altLang="ja-JP" sz="2000" dirty="0"/>
              <a:t> 	(Lecture: Mon 13-15.00 Civil </a:t>
            </a:r>
            <a:r>
              <a:rPr lang="en-AU" altLang="ja-JP" sz="2000" dirty="0" err="1"/>
              <a:t>Eng</a:t>
            </a:r>
            <a:r>
              <a:rPr lang="en-AU" altLang="ja-JP" sz="2000" dirty="0"/>
              <a:t> 101)</a:t>
            </a:r>
            <a:br>
              <a:rPr lang="en-AU" altLang="ja-JP" sz="2000" dirty="0"/>
            </a:br>
            <a:endParaRPr lang="en-AU" altLang="ja-JP" sz="2000" dirty="0"/>
          </a:p>
          <a:p>
            <a:r>
              <a:rPr lang="en-AU" altLang="ja-JP" sz="2000" dirty="0"/>
              <a:t>Other questions should be directed to our course coordinator,</a:t>
            </a:r>
            <a:br>
              <a:rPr lang="en-AU" altLang="ja-JP" sz="2000" dirty="0"/>
            </a:br>
            <a:r>
              <a:rPr lang="en-AU" altLang="ja-JP" sz="2000" dirty="0">
                <a:solidFill>
                  <a:srgbClr val="0000FF"/>
                </a:solidFill>
              </a:rPr>
              <a:t> Ms. Fukui (</a:t>
            </a:r>
            <a:r>
              <a:rPr lang="en-AU" altLang="ja-JP" sz="2000" dirty="0" err="1">
                <a:solidFill>
                  <a:srgbClr val="0000FF"/>
                </a:solidFill>
              </a:rPr>
              <a:t>n.fukui@unsw.edu.au</a:t>
            </a:r>
            <a:r>
              <a:rPr lang="en-AU" altLang="ja-JP" sz="2000" dirty="0">
                <a:solidFill>
                  <a:srgbClr val="0000FF"/>
                </a:solidFill>
              </a:rPr>
              <a:t>)</a:t>
            </a:r>
          </a:p>
          <a:p>
            <a:endParaRPr lang="en-AU" altLang="ja-JP" sz="2000" dirty="0"/>
          </a:p>
          <a:p>
            <a:pPr>
              <a:buNone/>
            </a:pPr>
            <a:endParaRPr lang="en-AU" altLang="ja-JP" sz="2000" dirty="0"/>
          </a:p>
          <a:p>
            <a:pPr>
              <a:buNone/>
            </a:pPr>
            <a:endParaRPr lang="ja-JP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1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4800" dirty="0"/>
              <a:t>More expressions</a:t>
            </a:r>
          </a:p>
          <a:p>
            <a:pPr marL="0" indent="0" algn="ctr">
              <a:buNone/>
            </a:pPr>
            <a:r>
              <a:rPr lang="ja-JP" altLang="en-US" sz="4800" dirty="0"/>
              <a:t>もっとべんきょうしましょう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5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6705600" cy="4525963"/>
          </a:xfrm>
        </p:spPr>
        <p:txBody>
          <a:bodyPr>
            <a:normAutofit/>
          </a:bodyPr>
          <a:lstStyle/>
          <a:p>
            <a:pPr marL="609585" indent="-609585">
              <a:buNone/>
            </a:pPr>
            <a:r>
              <a:rPr lang="en-AU" altLang="ja-JP" dirty="0" smtClean="0"/>
              <a:t>				</a:t>
            </a:r>
            <a:r>
              <a:rPr lang="ja-JP" altLang="en-US" dirty="0" smtClean="0"/>
              <a:t>おはよう</a:t>
            </a:r>
            <a:endParaRPr lang="en-US" altLang="ja-JP" dirty="0" smtClean="0"/>
          </a:p>
          <a:p>
            <a:pPr marL="609585" indent="-609585">
              <a:buNone/>
            </a:pPr>
            <a:r>
              <a:rPr lang="en-US" dirty="0" smtClean="0">
                <a:solidFill>
                  <a:srgbClr val="FF8000"/>
                </a:solidFill>
              </a:rPr>
              <a:t>				</a:t>
            </a:r>
            <a:r>
              <a:rPr lang="en-US" dirty="0" err="1" smtClean="0">
                <a:solidFill>
                  <a:srgbClr val="FF8000"/>
                </a:solidFill>
              </a:rPr>
              <a:t>ohayoo</a:t>
            </a:r>
            <a:r>
              <a:rPr lang="en-US" dirty="0" smtClean="0">
                <a:solidFill>
                  <a:srgbClr val="FF8000"/>
                </a:solidFill>
              </a:rPr>
              <a:t> </a:t>
            </a:r>
          </a:p>
          <a:p>
            <a:pPr marL="609585" indent="-609585">
              <a:buNone/>
            </a:pPr>
            <a:r>
              <a:rPr lang="ja-JP" altLang="en-US" dirty="0" smtClean="0"/>
              <a:t>　　　　　　　</a:t>
            </a:r>
            <a:endParaRPr lang="en-US" altLang="ja-JP" dirty="0" smtClean="0"/>
          </a:p>
          <a:p>
            <a:pPr marL="609585" indent="-609585">
              <a:buNone/>
            </a:pPr>
            <a:r>
              <a:rPr lang="en-US" dirty="0" smtClean="0"/>
              <a:t>                    </a:t>
            </a:r>
            <a:r>
              <a:rPr lang="ja-JP" altLang="en-US" dirty="0" smtClean="0"/>
              <a:t>　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</a:t>
            </a:r>
            <a:r>
              <a:rPr lang="en-US" dirty="0" err="1" smtClean="0">
                <a:solidFill>
                  <a:srgbClr val="359700"/>
                </a:solidFill>
              </a:rPr>
              <a:t>hayoo</a:t>
            </a:r>
            <a:r>
              <a:rPr lang="en-US" dirty="0" smtClean="0">
                <a:solidFill>
                  <a:srgbClr val="359700"/>
                </a:solidFill>
              </a:rPr>
              <a:t> </a:t>
            </a:r>
          </a:p>
          <a:p>
            <a:pPr marL="609585" indent="-609585"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     </a:t>
            </a:r>
            <a:r>
              <a:rPr lang="ja-JP" altLang="en-US" dirty="0" smtClean="0">
                <a:solidFill>
                  <a:srgbClr val="359700"/>
                </a:solidFill>
              </a:rPr>
              <a:t>　</a:t>
            </a:r>
            <a:r>
              <a:rPr lang="en-US" altLang="ja-JP" dirty="0" smtClean="0">
                <a:solidFill>
                  <a:srgbClr val="359700"/>
                </a:solidFill>
              </a:rPr>
              <a:t>		</a:t>
            </a:r>
            <a:r>
              <a:rPr lang="en-US" dirty="0" smtClean="0">
                <a:solidFill>
                  <a:srgbClr val="359700"/>
                </a:solidFill>
              </a:rPr>
              <a:t>o</a:t>
            </a:r>
            <a:br>
              <a:rPr lang="en-US" dirty="0" smtClean="0">
                <a:solidFill>
                  <a:srgbClr val="359700"/>
                </a:solidFill>
              </a:rPr>
            </a:br>
            <a:endParaRPr lang="en-US" dirty="0" smtClean="0"/>
          </a:p>
          <a:p>
            <a:pPr marL="609585" indent="-609585" algn="just">
              <a:buFont typeface="Times" charset="0"/>
              <a:buChar char="•"/>
            </a:pPr>
            <a:r>
              <a:rPr lang="en-US" dirty="0" smtClean="0"/>
              <a:t>Check if all sounds are correct</a:t>
            </a:r>
            <a:endParaRPr lang="en-US" altLang="ja-JP" dirty="0" smtClean="0"/>
          </a:p>
          <a:p>
            <a:pPr marL="609585" indent="-609585" algn="just">
              <a:buFont typeface="Times" charset="0"/>
              <a:buChar char="•"/>
            </a:pPr>
            <a:r>
              <a:rPr lang="en-US" dirty="0" smtClean="0"/>
              <a:t>Check if the rhythm is correct</a:t>
            </a:r>
          </a:p>
          <a:p>
            <a:pPr marL="609585" indent="-609585" algn="just">
              <a:buFont typeface="Times" charset="0"/>
              <a:buChar char="•"/>
            </a:pPr>
            <a:r>
              <a:rPr lang="en-US" dirty="0" smtClean="0"/>
              <a:t>Check if the pitch is correct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51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431801"/>
            <a:ext cx="2616200" cy="255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85" indent="-609585" algn="ctr">
              <a:buNone/>
            </a:pPr>
            <a:r>
              <a:rPr lang="ja-JP" altLang="en-US" dirty="0" smtClean="0"/>
              <a:t>おはようございます</a:t>
            </a:r>
            <a:endParaRPr lang="en-US" altLang="ja-JP" dirty="0" smtClean="0"/>
          </a:p>
          <a:p>
            <a:pPr marL="609585" indent="-609585" algn="ctr">
              <a:buNone/>
            </a:pPr>
            <a:r>
              <a:rPr lang="en-US" dirty="0" err="1" smtClean="0">
                <a:solidFill>
                  <a:srgbClr val="FF8000"/>
                </a:solidFill>
              </a:rPr>
              <a:t>ohayoo</a:t>
            </a:r>
            <a:r>
              <a:rPr lang="en-US" dirty="0" smtClean="0">
                <a:solidFill>
                  <a:srgbClr val="FF8000"/>
                </a:solidFill>
              </a:rPr>
              <a:t> </a:t>
            </a:r>
            <a:r>
              <a:rPr lang="en-US" dirty="0" err="1" smtClean="0">
                <a:solidFill>
                  <a:srgbClr val="FF8000"/>
                </a:solidFill>
              </a:rPr>
              <a:t>gozaimasu</a:t>
            </a:r>
            <a:endParaRPr lang="en-US" dirty="0" smtClean="0">
              <a:solidFill>
                <a:srgbClr val="FF8000"/>
              </a:solidFill>
            </a:endParaRPr>
          </a:p>
          <a:p>
            <a:pPr marL="609585" indent="-609585" algn="just">
              <a:buNone/>
            </a:pPr>
            <a:r>
              <a:rPr lang="ja-JP" altLang="en-US" dirty="0" smtClean="0"/>
              <a:t>　　　　　　　</a:t>
            </a:r>
            <a:endParaRPr lang="en-US" altLang="ja-JP" dirty="0" smtClean="0"/>
          </a:p>
          <a:p>
            <a:pPr marL="609585" indent="-609585">
              <a:buNone/>
            </a:pPr>
            <a:r>
              <a:rPr lang="en-US" dirty="0" smtClean="0"/>
              <a:t>                    </a:t>
            </a:r>
            <a:r>
              <a:rPr lang="ja-JP" altLang="en-US" dirty="0" smtClean="0"/>
              <a:t>　</a:t>
            </a:r>
            <a:r>
              <a:rPr lang="en-US" altLang="ja-JP" dirty="0" smtClean="0"/>
              <a:t>	</a:t>
            </a:r>
            <a:r>
              <a:rPr lang="ja-JP" altLang="en-US" dirty="0" smtClean="0"/>
              <a:t>　</a:t>
            </a:r>
            <a:r>
              <a:rPr lang="en-US" dirty="0" err="1" smtClean="0">
                <a:solidFill>
                  <a:srgbClr val="359700"/>
                </a:solidFill>
              </a:rPr>
              <a:t>hayoo</a:t>
            </a:r>
            <a:r>
              <a:rPr lang="en-US" dirty="0" smtClean="0">
                <a:solidFill>
                  <a:srgbClr val="359700"/>
                </a:solidFill>
              </a:rPr>
              <a:t> </a:t>
            </a:r>
            <a:r>
              <a:rPr lang="en-US" dirty="0" err="1" smtClean="0">
                <a:solidFill>
                  <a:srgbClr val="359700"/>
                </a:solidFill>
              </a:rPr>
              <a:t>gozaimas</a:t>
            </a:r>
            <a:r>
              <a:rPr lang="en-US" dirty="0" err="1" smtClean="0">
                <a:solidFill>
                  <a:schemeClr val="accent1"/>
                </a:solidFill>
              </a:rPr>
              <a:t>u</a:t>
            </a:r>
            <a:endParaRPr lang="en-US" dirty="0" smtClean="0">
              <a:solidFill>
                <a:srgbClr val="359700"/>
              </a:solidFill>
            </a:endParaRPr>
          </a:p>
          <a:p>
            <a:pPr marL="609585" indent="-609585"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     </a:t>
            </a:r>
            <a:r>
              <a:rPr lang="ja-JP" altLang="en-US" dirty="0" smtClean="0">
                <a:solidFill>
                  <a:srgbClr val="359700"/>
                </a:solidFill>
              </a:rPr>
              <a:t>　</a:t>
            </a:r>
            <a:r>
              <a:rPr lang="en-US" altLang="ja-JP" dirty="0" smtClean="0">
                <a:solidFill>
                  <a:srgbClr val="359700"/>
                </a:solidFill>
              </a:rPr>
              <a:t>		</a:t>
            </a:r>
            <a:r>
              <a:rPr lang="en-US" dirty="0" smtClean="0">
                <a:solidFill>
                  <a:srgbClr val="359700"/>
                </a:solidFill>
              </a:rPr>
              <a:t>o</a:t>
            </a:r>
            <a:br>
              <a:rPr lang="en-US" dirty="0" smtClean="0">
                <a:solidFill>
                  <a:srgbClr val="359700"/>
                </a:solidFill>
              </a:rPr>
            </a:br>
            <a:endParaRPr lang="en-US" dirty="0" smtClean="0"/>
          </a:p>
          <a:p>
            <a:pPr marL="609585" indent="-609585" algn="just">
              <a:buFont typeface="Times" charset="0"/>
              <a:buChar char="•"/>
            </a:pPr>
            <a:r>
              <a:rPr lang="en-US" dirty="0" smtClean="0"/>
              <a:t>Check if all sounds are correct</a:t>
            </a:r>
            <a:endParaRPr lang="en-US" altLang="ja-JP" dirty="0" smtClean="0"/>
          </a:p>
          <a:p>
            <a:pPr marL="609585" indent="-609585" algn="just">
              <a:buFont typeface="Times" charset="0"/>
              <a:buChar char="•"/>
            </a:pPr>
            <a:r>
              <a:rPr lang="en-US" dirty="0" smtClean="0"/>
              <a:t>Check if the rhythm is correct</a:t>
            </a:r>
          </a:p>
          <a:p>
            <a:pPr marL="609585" indent="-609585" algn="just">
              <a:buFont typeface="Times" charset="0"/>
              <a:buChar char="•"/>
            </a:pPr>
            <a:r>
              <a:rPr lang="en-US" dirty="0" smtClean="0"/>
              <a:t>Check if the pitch is correct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52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1" y="469900"/>
            <a:ext cx="2832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600201"/>
            <a:ext cx="7048500" cy="4525963"/>
          </a:xfrm>
        </p:spPr>
        <p:txBody>
          <a:bodyPr/>
          <a:lstStyle/>
          <a:p>
            <a:pPr marL="609585" indent="-609585" algn="ctr">
              <a:buNone/>
            </a:pPr>
            <a:r>
              <a:rPr lang="en-US" altLang="ja-JP" dirty="0" smtClean="0"/>
              <a:t> </a:t>
            </a:r>
            <a:r>
              <a:rPr lang="ja-JP" altLang="en-US" dirty="0" smtClean="0"/>
              <a:t>こんにちは。</a:t>
            </a:r>
            <a:endParaRPr lang="en-US" altLang="ja-JP" dirty="0" smtClean="0"/>
          </a:p>
          <a:p>
            <a:pPr marL="609585" indent="-609585" algn="ctr">
              <a:buNone/>
            </a:pPr>
            <a:r>
              <a:rPr lang="en-US" dirty="0" err="1" smtClean="0">
                <a:solidFill>
                  <a:srgbClr val="FF8000"/>
                </a:solidFill>
              </a:rPr>
              <a:t>kon’nichi</a:t>
            </a:r>
            <a:r>
              <a:rPr lang="en-US" dirty="0" smtClean="0">
                <a:solidFill>
                  <a:srgbClr val="FF8000"/>
                </a:solidFill>
              </a:rPr>
              <a:t> </a:t>
            </a:r>
            <a:r>
              <a:rPr lang="en-US" dirty="0" err="1" smtClean="0">
                <a:solidFill>
                  <a:srgbClr val="FF8000"/>
                </a:solidFill>
              </a:rPr>
              <a:t>wa</a:t>
            </a:r>
            <a:endParaRPr lang="en-US" dirty="0" smtClean="0">
              <a:solidFill>
                <a:srgbClr val="FF8000"/>
              </a:solidFill>
            </a:endParaRPr>
          </a:p>
          <a:p>
            <a:pPr marL="609585" indent="-609585" algn="just">
              <a:buNone/>
            </a:pPr>
            <a:r>
              <a:rPr lang="ja-JP" altLang="en-US" dirty="0" smtClean="0"/>
              <a:t>　　　　　　　</a:t>
            </a:r>
            <a:r>
              <a:rPr lang="en-US" altLang="ja-JP" dirty="0" smtClean="0"/>
              <a:t>  </a:t>
            </a:r>
            <a:r>
              <a:rPr lang="en-US" altLang="ja-JP" dirty="0" smtClean="0">
                <a:ea typeface="ヒラギノ角ゴ Pro W3" charset="-128"/>
                <a:cs typeface="ヒラギノ角ゴ Pro W3" charset="-128"/>
              </a:rPr>
              <a:t> </a:t>
            </a:r>
            <a:r>
              <a:rPr lang="ja-JP" altLang="en-US" dirty="0" smtClean="0">
                <a:ea typeface="ヒラギノ角ゴ Pro W3" charset="-128"/>
                <a:cs typeface="ヒラギノ角ゴ Pro W3" charset="-128"/>
              </a:rPr>
              <a:t>　</a:t>
            </a:r>
            <a:endParaRPr lang="en-US" altLang="ja-JP" dirty="0" smtClean="0"/>
          </a:p>
          <a:p>
            <a:pPr marL="609585" indent="-609585">
              <a:buNone/>
            </a:pPr>
            <a:r>
              <a:rPr lang="en-US" dirty="0" smtClean="0"/>
              <a:t>                            </a:t>
            </a:r>
            <a:r>
              <a:rPr lang="ja-JP" altLang="en-US" dirty="0" smtClean="0"/>
              <a:t>　</a:t>
            </a:r>
            <a:r>
              <a:rPr lang="en-US" altLang="ja-JP" dirty="0" smtClean="0"/>
              <a:t>	</a:t>
            </a:r>
            <a:r>
              <a:rPr lang="en-US" dirty="0" err="1" smtClean="0">
                <a:solidFill>
                  <a:srgbClr val="359700"/>
                </a:solidFill>
              </a:rPr>
              <a:t>n’nichi</a:t>
            </a:r>
            <a:r>
              <a:rPr lang="en-US" dirty="0" smtClean="0">
                <a:solidFill>
                  <a:srgbClr val="359700"/>
                </a:solidFill>
              </a:rPr>
              <a:t> </a:t>
            </a:r>
            <a:r>
              <a:rPr lang="en-US" dirty="0" err="1" smtClean="0">
                <a:solidFill>
                  <a:srgbClr val="359700"/>
                </a:solidFill>
              </a:rPr>
              <a:t>wa</a:t>
            </a:r>
            <a:endParaRPr lang="en-US" dirty="0" smtClean="0">
              <a:solidFill>
                <a:srgbClr val="359700"/>
              </a:solidFill>
            </a:endParaRPr>
          </a:p>
          <a:p>
            <a:pPr marL="609585" indent="-609585"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          </a:t>
            </a:r>
            <a:r>
              <a:rPr lang="ja-JP" altLang="en-US" dirty="0" smtClean="0">
                <a:solidFill>
                  <a:srgbClr val="359700"/>
                </a:solidFill>
              </a:rPr>
              <a:t>　</a:t>
            </a:r>
            <a:r>
              <a:rPr lang="en-US" dirty="0" err="1" smtClean="0">
                <a:solidFill>
                  <a:srgbClr val="359700"/>
                </a:solidFill>
              </a:rPr>
              <a:t>ko</a:t>
            </a:r>
            <a:r>
              <a:rPr lang="en-US" dirty="0" smtClean="0">
                <a:solidFill>
                  <a:srgbClr val="359700"/>
                </a:solidFill>
              </a:rPr>
              <a:t/>
            </a:r>
            <a:br>
              <a:rPr lang="en-US" dirty="0" smtClean="0">
                <a:solidFill>
                  <a:srgbClr val="359700"/>
                </a:solidFill>
              </a:rPr>
            </a:br>
            <a:endParaRPr lang="en-US" dirty="0" smtClean="0"/>
          </a:p>
          <a:p>
            <a:pPr marL="609585" indent="-609585" algn="ctr"/>
            <a:r>
              <a:rPr lang="en-US" dirty="0" smtClean="0"/>
              <a:t>Sound? Rhythm? Pitch?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53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846139"/>
            <a:ext cx="2171700" cy="280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EVENING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6604000" cy="4525963"/>
          </a:xfrm>
        </p:spPr>
        <p:txBody>
          <a:bodyPr/>
          <a:lstStyle/>
          <a:p>
            <a:pPr marL="609585" indent="-609585" algn="ctr">
              <a:buNone/>
            </a:pPr>
            <a:r>
              <a:rPr lang="en-US" altLang="ja-JP" dirty="0" smtClean="0"/>
              <a:t> </a:t>
            </a:r>
            <a:r>
              <a:rPr lang="ja-JP" altLang="en-US" dirty="0" smtClean="0"/>
              <a:t>こんばんは。</a:t>
            </a:r>
            <a:endParaRPr lang="en-US" altLang="ja-JP" dirty="0" smtClean="0"/>
          </a:p>
          <a:p>
            <a:pPr marL="609585" indent="-609585" algn="ctr">
              <a:buNone/>
            </a:pPr>
            <a:r>
              <a:rPr lang="en-US" dirty="0" err="1" smtClean="0">
                <a:solidFill>
                  <a:srgbClr val="FF8000"/>
                </a:solidFill>
              </a:rPr>
              <a:t>konban</a:t>
            </a:r>
            <a:r>
              <a:rPr lang="en-US" dirty="0" smtClean="0">
                <a:solidFill>
                  <a:srgbClr val="FF8000"/>
                </a:solidFill>
              </a:rPr>
              <a:t> </a:t>
            </a:r>
            <a:r>
              <a:rPr lang="en-US" dirty="0" err="1" smtClean="0">
                <a:solidFill>
                  <a:srgbClr val="FF8000"/>
                </a:solidFill>
              </a:rPr>
              <a:t>wa</a:t>
            </a:r>
            <a:endParaRPr lang="en-US" dirty="0" smtClean="0">
              <a:solidFill>
                <a:srgbClr val="FF8000"/>
              </a:solidFill>
            </a:endParaRPr>
          </a:p>
          <a:p>
            <a:pPr marL="609585" indent="-609585" algn="just">
              <a:buNone/>
            </a:pPr>
            <a:r>
              <a:rPr lang="ja-JP" altLang="en-US" dirty="0" smtClean="0"/>
              <a:t>　　　　　　　</a:t>
            </a:r>
            <a:r>
              <a:rPr lang="en-US" altLang="ja-JP" dirty="0" smtClean="0"/>
              <a:t>  </a:t>
            </a:r>
            <a:r>
              <a:rPr lang="en-US" altLang="ja-JP" dirty="0" smtClean="0">
                <a:ea typeface="ヒラギノ角ゴ Pro W3" charset="-128"/>
                <a:cs typeface="ヒラギノ角ゴ Pro W3" charset="-128"/>
              </a:rPr>
              <a:t> </a:t>
            </a:r>
            <a:r>
              <a:rPr lang="ja-JP" altLang="en-US" dirty="0" smtClean="0">
                <a:ea typeface="ヒラギノ角ゴ Pro W3" charset="-128"/>
                <a:cs typeface="ヒラギノ角ゴ Pro W3" charset="-128"/>
              </a:rPr>
              <a:t>　</a:t>
            </a:r>
            <a:endParaRPr lang="en-US" altLang="ja-JP" dirty="0" smtClean="0"/>
          </a:p>
          <a:p>
            <a:pPr marL="609585" indent="-609585">
              <a:buNone/>
            </a:pPr>
            <a:r>
              <a:rPr lang="en-US" dirty="0" smtClean="0"/>
              <a:t>                              	</a:t>
            </a:r>
            <a:r>
              <a:rPr lang="en-US" dirty="0" err="1" smtClean="0">
                <a:solidFill>
                  <a:srgbClr val="359700"/>
                </a:solidFill>
              </a:rPr>
              <a:t>nban</a:t>
            </a:r>
            <a:r>
              <a:rPr lang="en-US" dirty="0" smtClean="0">
                <a:solidFill>
                  <a:srgbClr val="359700"/>
                </a:solidFill>
              </a:rPr>
              <a:t> </a:t>
            </a:r>
            <a:r>
              <a:rPr lang="en-US" dirty="0" err="1" smtClean="0">
                <a:solidFill>
                  <a:srgbClr val="359700"/>
                </a:solidFill>
              </a:rPr>
              <a:t>wa</a:t>
            </a:r>
            <a:endParaRPr lang="en-US" dirty="0" smtClean="0">
              <a:solidFill>
                <a:srgbClr val="359700"/>
              </a:solidFill>
            </a:endParaRPr>
          </a:p>
          <a:p>
            <a:pPr marL="609585" indent="-609585"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            </a:t>
            </a:r>
            <a:r>
              <a:rPr lang="ja-JP" altLang="en-US" dirty="0" smtClean="0">
                <a:solidFill>
                  <a:srgbClr val="359700"/>
                </a:solidFill>
              </a:rPr>
              <a:t>　</a:t>
            </a:r>
            <a:r>
              <a:rPr lang="en-US" dirty="0" err="1" smtClean="0">
                <a:solidFill>
                  <a:srgbClr val="359700"/>
                </a:solidFill>
              </a:rPr>
              <a:t>ko</a:t>
            </a:r>
            <a:r>
              <a:rPr lang="en-US" dirty="0" smtClean="0">
                <a:solidFill>
                  <a:srgbClr val="359700"/>
                </a:solidFill>
              </a:rPr>
              <a:t/>
            </a:r>
            <a:br>
              <a:rPr lang="en-US" dirty="0" smtClean="0">
                <a:solidFill>
                  <a:srgbClr val="359700"/>
                </a:solidFill>
              </a:rPr>
            </a:br>
            <a:endParaRPr lang="en-US" dirty="0" smtClean="0"/>
          </a:p>
          <a:p>
            <a:pPr marL="609585" indent="-609585" algn="ctr"/>
            <a:r>
              <a:rPr lang="en-US" dirty="0" smtClean="0"/>
              <a:t>Sound? Rhythm? Pitch?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54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1005682"/>
            <a:ext cx="22606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THEN, </a:t>
            </a:r>
            <a:br>
              <a:rPr lang="en-US" dirty="0" smtClean="0"/>
            </a:br>
            <a:r>
              <a:rPr lang="en-US" dirty="0" smtClean="0"/>
              <a:t>SEE YOU LATER.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6096000" cy="4525963"/>
          </a:xfrm>
        </p:spPr>
        <p:txBody>
          <a:bodyPr/>
          <a:lstStyle/>
          <a:p>
            <a:pPr algn="ctr">
              <a:buNone/>
            </a:pPr>
            <a:r>
              <a:rPr lang="en-AU" altLang="ja-JP" dirty="0" smtClean="0"/>
              <a:t> </a:t>
            </a:r>
            <a:r>
              <a:rPr lang="ja-JP" altLang="en-US" dirty="0" smtClean="0"/>
              <a:t>じゃあ　また</a:t>
            </a:r>
            <a:endParaRPr lang="en-US" altLang="ja-JP" dirty="0" smtClean="0"/>
          </a:p>
          <a:p>
            <a:pPr algn="ctr">
              <a:buNone/>
            </a:pPr>
            <a:r>
              <a:rPr lang="en-US" altLang="ja-JP" dirty="0" err="1" smtClean="0">
                <a:solidFill>
                  <a:srgbClr val="FF8000"/>
                </a:solidFill>
              </a:rPr>
              <a:t>jaa</a:t>
            </a:r>
            <a:r>
              <a:rPr lang="en-US" altLang="ja-JP" dirty="0" smtClean="0">
                <a:solidFill>
                  <a:srgbClr val="FF8000"/>
                </a:solidFill>
              </a:rPr>
              <a:t> </a:t>
            </a:r>
            <a:r>
              <a:rPr lang="en-US" altLang="ja-JP" dirty="0" err="1" smtClean="0">
                <a:solidFill>
                  <a:srgbClr val="FF8000"/>
                </a:solidFill>
              </a:rPr>
              <a:t>mata</a:t>
            </a:r>
            <a:endParaRPr lang="en-US" altLang="ja-JP" dirty="0" smtClean="0"/>
          </a:p>
          <a:p>
            <a:pPr>
              <a:buNone/>
            </a:pPr>
            <a:r>
              <a:rPr lang="en-US" dirty="0" smtClean="0"/>
              <a:t>                             </a:t>
            </a:r>
            <a:r>
              <a:rPr lang="en-US" dirty="0" err="1" smtClean="0">
                <a:solidFill>
                  <a:srgbClr val="359700"/>
                </a:solidFill>
              </a:rPr>
              <a:t>ja</a:t>
            </a:r>
            <a:r>
              <a:rPr lang="en-US" dirty="0" smtClean="0">
                <a:solidFill>
                  <a:srgbClr val="359700"/>
                </a:solidFill>
              </a:rPr>
              <a:t>         </a:t>
            </a:r>
            <a:r>
              <a:rPr lang="en-US" dirty="0" err="1" smtClean="0">
                <a:solidFill>
                  <a:srgbClr val="359700"/>
                </a:solidFill>
              </a:rPr>
              <a:t>ta</a:t>
            </a:r>
            <a:r>
              <a:rPr lang="ja-JP" altLang="en-US" dirty="0" smtClean="0">
                <a:solidFill>
                  <a:srgbClr val="359700"/>
                </a:solidFill>
              </a:rPr>
              <a:t>　　　　　</a:t>
            </a:r>
            <a:endParaRPr lang="en-US" altLang="ja-JP" dirty="0" smtClean="0">
              <a:solidFill>
                <a:srgbClr val="3597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                    a ma</a:t>
            </a:r>
            <a:endParaRPr lang="en-US" dirty="0" smtClean="0">
              <a:solidFill>
                <a:srgbClr val="CCFFCC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algn="ctr"/>
            <a:r>
              <a:rPr lang="en-US" dirty="0" smtClean="0"/>
              <a:t>Sound? Rhythm? Pitch?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55</a:t>
            </a:fld>
            <a:endParaRPr lang="en-AU"/>
          </a:p>
        </p:txBody>
      </p:sp>
      <p:pic>
        <p:nvPicPr>
          <p:cNvPr id="9218" name="Picture 2" descr="mage result for じゃあま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さようなら」と言っている人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79" y="1713053"/>
            <a:ext cx="2872796" cy="26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EXCUSE ME.</a:t>
            </a:r>
            <a:r>
              <a:rPr lang="en-US" sz="2000" dirty="0" smtClean="0"/>
              <a:t>(</a:t>
            </a:r>
            <a:r>
              <a:rPr lang="en-US" sz="2000" dirty="0"/>
              <a:t>leave </a:t>
            </a:r>
            <a:r>
              <a:rPr lang="en-US" sz="2000" dirty="0" smtClean="0"/>
              <a:t>taking, </a:t>
            </a:r>
            <a:r>
              <a:rPr lang="en-US" sz="2000" dirty="0"/>
              <a:t>interrupting someone,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731" y="1568450"/>
            <a:ext cx="6246469" cy="4525963"/>
          </a:xfrm>
        </p:spPr>
        <p:txBody>
          <a:bodyPr/>
          <a:lstStyle/>
          <a:p>
            <a:pPr algn="ctr">
              <a:buNone/>
            </a:pPr>
            <a:r>
              <a:rPr lang="en-AU" altLang="ja-JP" dirty="0" smtClean="0"/>
              <a:t> </a:t>
            </a:r>
            <a:r>
              <a:rPr lang="ja-JP" altLang="en-US" dirty="0" smtClean="0"/>
              <a:t>しつれい　します</a:t>
            </a:r>
            <a:endParaRPr lang="en-US" altLang="ja-JP" dirty="0" smtClean="0"/>
          </a:p>
          <a:p>
            <a:pPr algn="ctr">
              <a:buNone/>
            </a:pPr>
            <a:r>
              <a:rPr lang="en-US" altLang="ja-JP" dirty="0" err="1" smtClean="0">
                <a:solidFill>
                  <a:srgbClr val="FF8000"/>
                </a:solidFill>
              </a:rPr>
              <a:t>shitsuree</a:t>
            </a:r>
            <a:r>
              <a:rPr lang="en-US" altLang="ja-JP" dirty="0" smtClean="0">
                <a:solidFill>
                  <a:srgbClr val="FF8000"/>
                </a:solidFill>
              </a:rPr>
              <a:t> </a:t>
            </a:r>
            <a:r>
              <a:rPr lang="en-US" altLang="ja-JP" dirty="0" err="1" smtClean="0">
                <a:solidFill>
                  <a:srgbClr val="FF8000"/>
                </a:solidFill>
              </a:rPr>
              <a:t>shimasu</a:t>
            </a:r>
            <a:endParaRPr lang="en-US" altLang="ja-JP" dirty="0" smtClean="0"/>
          </a:p>
          <a:p>
            <a:pPr>
              <a:buNone/>
            </a:pPr>
            <a:r>
              <a:rPr lang="en-US" dirty="0" smtClean="0"/>
              <a:t>                    </a:t>
            </a:r>
            <a:r>
              <a:rPr lang="en-US" dirty="0" smtClean="0">
                <a:solidFill>
                  <a:srgbClr val="359700"/>
                </a:solidFill>
              </a:rPr>
              <a:t>    </a:t>
            </a:r>
            <a:r>
              <a:rPr lang="ja-JP" altLang="en-US" dirty="0" smtClean="0">
                <a:solidFill>
                  <a:srgbClr val="359700"/>
                </a:solidFill>
              </a:rPr>
              <a:t>　</a:t>
            </a:r>
            <a:r>
              <a:rPr lang="en-US" dirty="0" err="1" smtClean="0">
                <a:solidFill>
                  <a:srgbClr val="359700"/>
                </a:solidFill>
              </a:rPr>
              <a:t>ts</a:t>
            </a:r>
            <a:r>
              <a:rPr lang="en-US" dirty="0" err="1" smtClean="0">
                <a:solidFill>
                  <a:schemeClr val="accent1"/>
                </a:solidFill>
              </a:rPr>
              <a:t>u</a:t>
            </a:r>
            <a:r>
              <a:rPr lang="ja-JP" altLang="en-US" dirty="0" smtClean="0">
                <a:solidFill>
                  <a:srgbClr val="359700"/>
                </a:solidFill>
              </a:rPr>
              <a:t>　　　　　</a:t>
            </a:r>
            <a:endParaRPr lang="en-US" altLang="ja-JP" dirty="0" smtClean="0">
              <a:solidFill>
                <a:srgbClr val="3597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         </a:t>
            </a:r>
            <a:r>
              <a:rPr lang="en-US" dirty="0" err="1" smtClean="0">
                <a:solidFill>
                  <a:srgbClr val="359700"/>
                </a:solidFill>
              </a:rPr>
              <a:t>sh</a:t>
            </a:r>
            <a:r>
              <a:rPr lang="en-US" dirty="0" err="1" smtClean="0">
                <a:solidFill>
                  <a:srgbClr val="A14D1D"/>
                </a:solidFill>
              </a:rPr>
              <a:t>i</a:t>
            </a:r>
            <a:r>
              <a:rPr lang="en-US" dirty="0" smtClean="0">
                <a:solidFill>
                  <a:srgbClr val="359700"/>
                </a:solidFill>
              </a:rPr>
              <a:t> 	</a:t>
            </a:r>
            <a:r>
              <a:rPr lang="en-US" dirty="0" err="1" smtClean="0">
                <a:solidFill>
                  <a:srgbClr val="359700"/>
                </a:solidFill>
              </a:rPr>
              <a:t>ree</a:t>
            </a:r>
            <a:r>
              <a:rPr lang="en-US" dirty="0" smtClean="0">
                <a:solidFill>
                  <a:srgbClr val="359700"/>
                </a:solidFill>
              </a:rPr>
              <a:t> </a:t>
            </a:r>
            <a:r>
              <a:rPr lang="en-US" dirty="0" err="1" smtClean="0">
                <a:solidFill>
                  <a:srgbClr val="359700"/>
                </a:solidFill>
              </a:rPr>
              <a:t>shimas</a:t>
            </a:r>
            <a:r>
              <a:rPr lang="en-US" dirty="0" err="1" smtClean="0">
                <a:solidFill>
                  <a:srgbClr val="A14D1D"/>
                </a:solidFill>
              </a:rPr>
              <a:t>u</a:t>
            </a:r>
            <a:endParaRPr lang="en-US" dirty="0" smtClean="0">
              <a:solidFill>
                <a:srgbClr val="A14D1D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algn="ctr"/>
            <a:r>
              <a:rPr lang="en-US" dirty="0" smtClean="0"/>
              <a:t>Sound? Rhythm? Pitch?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/>
            <a:r>
              <a:rPr lang="en-US" sz="900" dirty="0"/>
              <a:t>https://</a:t>
            </a:r>
            <a:r>
              <a:rPr lang="en-US" sz="900" dirty="0" err="1"/>
              <a:t>www.erin.ne.jp</a:t>
            </a:r>
            <a:r>
              <a:rPr lang="en-US" sz="900" dirty="0"/>
              <a:t>/</a:t>
            </a:r>
            <a:r>
              <a:rPr lang="en-US" sz="900" dirty="0" err="1"/>
              <a:t>jp</a:t>
            </a:r>
            <a:r>
              <a:rPr lang="en-US" sz="900" dirty="0"/>
              <a:t>/lesson01/basic/</a:t>
            </a:r>
            <a:r>
              <a:rPr lang="en-US" sz="900" dirty="0" err="1"/>
              <a:t>index.html</a:t>
            </a:r>
            <a:endParaRPr lang="en-US" sz="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56</a:t>
            </a:fld>
            <a:endParaRPr lang="en-AU" dirty="0"/>
          </a:p>
        </p:txBody>
      </p:sp>
      <p:pic>
        <p:nvPicPr>
          <p:cNvPr id="2050" name="Picture 2" descr="拶をしているサラリーマン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372" y="2766349"/>
            <a:ext cx="2791428" cy="27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Excuse me.</a:t>
            </a:r>
            <a:r>
              <a:rPr lang="en-US" sz="2000" dirty="0" smtClean="0"/>
              <a:t>(sorry)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731" y="1568450"/>
            <a:ext cx="8562975" cy="4525963"/>
          </a:xfrm>
        </p:spPr>
        <p:txBody>
          <a:bodyPr/>
          <a:lstStyle/>
          <a:p>
            <a:pPr algn="ctr">
              <a:buNone/>
            </a:pPr>
            <a:r>
              <a:rPr lang="en-AU" altLang="ja-JP" dirty="0" smtClean="0"/>
              <a:t> </a:t>
            </a:r>
            <a:r>
              <a:rPr lang="ja-JP" altLang="en-US" dirty="0" smtClean="0"/>
              <a:t>すみません</a:t>
            </a:r>
            <a:endParaRPr lang="en-US" altLang="ja-JP" dirty="0" smtClean="0"/>
          </a:p>
          <a:p>
            <a:pPr algn="ctr">
              <a:buNone/>
            </a:pPr>
            <a:r>
              <a:rPr lang="en-US" altLang="ja-JP" dirty="0" err="1" smtClean="0">
                <a:solidFill>
                  <a:srgbClr val="FF8000"/>
                </a:solidFill>
              </a:rPr>
              <a:t>Sumimasen</a:t>
            </a:r>
            <a:endParaRPr lang="en-US" altLang="ja-JP" dirty="0"/>
          </a:p>
          <a:p>
            <a:pPr algn="ctr">
              <a:buNone/>
            </a:pPr>
            <a:r>
              <a:rPr lang="en-US" dirty="0">
                <a:solidFill>
                  <a:srgbClr val="359700"/>
                </a:solidFill>
              </a:rPr>
              <a:t> </a:t>
            </a:r>
            <a:r>
              <a:rPr lang="en-US" dirty="0" err="1" smtClean="0">
                <a:solidFill>
                  <a:srgbClr val="359700"/>
                </a:solidFill>
              </a:rPr>
              <a:t>mimase</a:t>
            </a:r>
            <a:endParaRPr lang="en-US" dirty="0" smtClean="0">
              <a:solidFill>
                <a:srgbClr val="359700"/>
              </a:solidFill>
            </a:endParaRPr>
          </a:p>
          <a:p>
            <a:pPr algn="ctr">
              <a:buNone/>
            </a:pPr>
            <a:r>
              <a:rPr lang="en-US" dirty="0" err="1">
                <a:solidFill>
                  <a:srgbClr val="359700"/>
                </a:solidFill>
              </a:rPr>
              <a:t>s</a:t>
            </a:r>
            <a:r>
              <a:rPr lang="en-US" dirty="0" err="1" smtClean="0">
                <a:solidFill>
                  <a:srgbClr val="359700"/>
                </a:solidFill>
              </a:rPr>
              <a:t>u</a:t>
            </a:r>
            <a:r>
              <a:rPr lang="en-US" dirty="0" smtClean="0">
                <a:solidFill>
                  <a:srgbClr val="359700"/>
                </a:solidFill>
              </a:rPr>
              <a:t>             n</a:t>
            </a:r>
            <a:endParaRPr lang="en-US" dirty="0">
              <a:solidFill>
                <a:srgbClr val="A14D1D"/>
              </a:solidFill>
            </a:endParaRPr>
          </a:p>
          <a:p>
            <a:pPr algn="ctr">
              <a:buNone/>
            </a:pPr>
            <a:endParaRPr lang="en-US" dirty="0" smtClean="0">
              <a:solidFill>
                <a:srgbClr val="A14D1D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algn="ctr"/>
            <a:r>
              <a:rPr lang="en-US" dirty="0" smtClean="0"/>
              <a:t>Sound? Rhythm? Pitch?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/>
            <a:r>
              <a:rPr lang="en-US" sz="900" dirty="0"/>
              <a:t>https://</a:t>
            </a:r>
            <a:r>
              <a:rPr lang="en-US" sz="900" dirty="0" err="1"/>
              <a:t>www.erin.ne.jp</a:t>
            </a:r>
            <a:r>
              <a:rPr lang="en-US" sz="900" dirty="0"/>
              <a:t>/</a:t>
            </a:r>
            <a:r>
              <a:rPr lang="en-US" sz="900" dirty="0" err="1"/>
              <a:t>jp</a:t>
            </a:r>
            <a:r>
              <a:rPr lang="en-US" sz="900" dirty="0"/>
              <a:t>/lesson01/basic/</a:t>
            </a:r>
            <a:r>
              <a:rPr lang="en-US" sz="900" dirty="0" err="1"/>
              <a:t>index.html</a:t>
            </a:r>
            <a:endParaRPr lang="en-US" sz="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57</a:t>
            </a:fld>
            <a:endParaRPr lang="en-AU" dirty="0"/>
          </a:p>
        </p:txBody>
      </p:sp>
      <p:pic>
        <p:nvPicPr>
          <p:cNvPr id="10246" name="Picture 6" descr="辞儀をしている女性会社員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34" y="2157349"/>
            <a:ext cx="1610932" cy="267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39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do we learn a new language?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sz="3600" dirty="0">
                <a:solidFill>
                  <a:srgbClr val="0000FF"/>
                </a:solidFill>
                <a:latin typeface="Arial" charset="0"/>
                <a:cs typeface="Arial" charset="0"/>
              </a:rPr>
              <a:t>“If you talk to a man in a language he understands, that goes to his head. If you talk to him in </a:t>
            </a:r>
            <a:r>
              <a:rPr lang="en-US" altLang="ja-JP" sz="3600" b="1" dirty="0">
                <a:solidFill>
                  <a:srgbClr val="0000FF"/>
                </a:solidFill>
                <a:latin typeface="Arial" charset="0"/>
                <a:cs typeface="Arial" charset="0"/>
              </a:rPr>
              <a:t>his</a:t>
            </a:r>
            <a:r>
              <a:rPr lang="en-US" altLang="ja-JP" sz="3600" dirty="0">
                <a:solidFill>
                  <a:srgbClr val="0000FF"/>
                </a:solidFill>
                <a:latin typeface="Arial" charset="0"/>
                <a:cs typeface="Arial" charset="0"/>
              </a:rPr>
              <a:t> language, that goes to his heart.”  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rgbClr val="0000FF"/>
                </a:solidFill>
                <a:latin typeface="Arial" charset="0"/>
                <a:cs typeface="Arial" charset="0"/>
              </a:rPr>
              <a:t/>
            </a:r>
            <a:br>
              <a:rPr lang="en-US" altLang="ja-JP" sz="3600" dirty="0">
                <a:solidFill>
                  <a:srgbClr val="0000FF"/>
                </a:solidFill>
                <a:latin typeface="Arial" charset="0"/>
                <a:cs typeface="Arial" charset="0"/>
              </a:rPr>
            </a:br>
            <a:r>
              <a:rPr lang="en-US" altLang="ja-JP" sz="3600" dirty="0">
                <a:solidFill>
                  <a:srgbClr val="0000FF"/>
                </a:solidFill>
                <a:latin typeface="Arial" charset="0"/>
                <a:cs typeface="Arial" charset="0"/>
              </a:rPr>
              <a:t>Nelson Mandela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58</a:t>
            </a:fld>
            <a:endParaRPr lang="en-AU"/>
          </a:p>
        </p:txBody>
      </p:sp>
      <p:pic>
        <p:nvPicPr>
          <p:cNvPr id="11266" name="Picture 2" descr="mage result for マンデ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930649"/>
            <a:ext cx="51435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06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344" y="274639"/>
            <a:ext cx="7205833" cy="1143000"/>
          </a:xfrm>
        </p:spPr>
        <p:txBody>
          <a:bodyPr/>
          <a:lstStyle/>
          <a:p>
            <a:r>
              <a:rPr lang="en-US" b="1" dirty="0"/>
              <a:t>The aims of learning languages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83" y="1600201"/>
            <a:ext cx="7194493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The interrelated aims of learning languages are to: </a:t>
            </a:r>
          </a:p>
          <a:p>
            <a:r>
              <a:rPr lang="en-US" sz="2800" dirty="0"/>
              <a:t>communicate in the target language </a:t>
            </a:r>
          </a:p>
          <a:p>
            <a:r>
              <a:rPr lang="en-US" sz="2800" dirty="0"/>
              <a:t>understand language, culture, and to learn their relationship, and thereby develop an intercultural capability in communication </a:t>
            </a:r>
          </a:p>
          <a:p>
            <a:r>
              <a:rPr lang="en-US" sz="2800" dirty="0">
                <a:solidFill>
                  <a:srgbClr val="0000FF"/>
                </a:solidFill>
              </a:rPr>
              <a:t>understand oneself as a communicator.</a:t>
            </a:r>
          </a:p>
          <a:p>
            <a:r>
              <a:rPr lang="en-US" sz="2800" dirty="0">
                <a:solidFill>
                  <a:srgbClr val="0000FF"/>
                </a:solidFill>
              </a:rPr>
              <a:t>expand one’s identity as a multilingual speaker. </a:t>
            </a:r>
          </a:p>
          <a:p>
            <a:pPr marL="0" indent="0">
              <a:buNone/>
            </a:pPr>
            <a:r>
              <a:rPr lang="en-US" sz="2800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1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dirty="0"/>
              <a:t>Let’s get started!</a:t>
            </a:r>
          </a:p>
          <a:p>
            <a:pPr marL="0" indent="0" algn="ctr">
              <a:buNone/>
            </a:pPr>
            <a:r>
              <a:rPr lang="ja-JP" altLang="en-US" sz="4800" dirty="0"/>
              <a:t>はじめましょう！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2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306" y="541504"/>
            <a:ext cx="7404466" cy="1143000"/>
          </a:xfrm>
        </p:spPr>
        <p:txBody>
          <a:bodyPr/>
          <a:lstStyle/>
          <a:p>
            <a:r>
              <a:rPr lang="en-US" sz="2800" dirty="0" smtClean="0">
                <a:solidFill>
                  <a:srgbClr val="0000FF"/>
                </a:solidFill>
              </a:rPr>
              <a:t>Understanding oneself?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Good by =</a:t>
            </a:r>
            <a:r>
              <a:rPr lang="ja-JP" altLang="en-US" sz="2800" dirty="0" smtClean="0"/>
              <a:t>さようなら</a:t>
            </a:r>
            <a:r>
              <a:rPr lang="en-AU" altLang="ja-JP" sz="2800" dirty="0" smtClean="0"/>
              <a:t>(</a:t>
            </a:r>
            <a:r>
              <a:rPr lang="en-AU" altLang="ja-JP" sz="2800" dirty="0" err="1" smtClean="0"/>
              <a:t>sayoonara</a:t>
            </a:r>
            <a:r>
              <a:rPr lang="en-AU" altLang="ja-JP" sz="2800" dirty="0" smtClean="0"/>
              <a:t>)</a:t>
            </a:r>
            <a:r>
              <a:rPr lang="ja-JP" altLang="en-US" sz="2800" dirty="0" smtClean="0"/>
              <a:t>？</a:t>
            </a:r>
            <a:r>
              <a:rPr lang="en-AU" altLang="ja-JP" sz="2800" dirty="0" smtClean="0"/>
              <a:t/>
            </a:r>
            <a:br>
              <a:rPr lang="en-AU" altLang="ja-JP" sz="2800" dirty="0" smtClean="0"/>
            </a:br>
            <a:r>
              <a:rPr lang="ja-JP" altLang="en-US" sz="2800" dirty="0" smtClean="0"/>
              <a:t>再見</a:t>
            </a:r>
            <a:r>
              <a:rPr lang="en-AU" altLang="zh-CN" sz="2800" dirty="0" smtClean="0"/>
              <a:t>(</a:t>
            </a:r>
            <a:r>
              <a:rPr lang="en-AU" altLang="zh-CN" sz="2800" dirty="0" err="1" smtClean="0"/>
              <a:t>zaijian</a:t>
            </a:r>
            <a:r>
              <a:rPr lang="en-AU" altLang="zh-CN" sz="2800" dirty="0" smtClean="0"/>
              <a:t>)</a:t>
            </a:r>
            <a:r>
              <a:rPr lang="en-US" sz="2800" dirty="0" smtClean="0"/>
              <a:t> =</a:t>
            </a:r>
            <a:r>
              <a:rPr lang="ja-JP" altLang="en-US" sz="2800" dirty="0" smtClean="0"/>
              <a:t>さようなら</a:t>
            </a:r>
            <a:r>
              <a:rPr lang="en-AU" altLang="ja-JP" sz="2800" dirty="0" smtClean="0"/>
              <a:t>(</a:t>
            </a:r>
            <a:r>
              <a:rPr lang="en-AU" altLang="ja-JP" sz="2800" dirty="0" err="1" smtClean="0"/>
              <a:t>sayoonara</a:t>
            </a:r>
            <a:r>
              <a:rPr lang="en-AU" altLang="ja-JP" sz="2800" dirty="0" smtClean="0"/>
              <a:t>)</a:t>
            </a:r>
            <a:r>
              <a:rPr lang="ja-JP" altLang="en-US" sz="2800" dirty="0" smtClean="0"/>
              <a:t>？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595" y="1778637"/>
            <a:ext cx="7318495" cy="4525963"/>
          </a:xfrm>
        </p:spPr>
        <p:txBody>
          <a:bodyPr/>
          <a:lstStyle/>
          <a:p>
            <a:r>
              <a:rPr lang="en-US" dirty="0" smtClean="0"/>
              <a:t>When?</a:t>
            </a:r>
          </a:p>
          <a:p>
            <a:r>
              <a:rPr lang="en-US" dirty="0" smtClean="0"/>
              <a:t>How many times a day?</a:t>
            </a:r>
          </a:p>
          <a:p>
            <a:r>
              <a:rPr lang="en-US" dirty="0" smtClean="0"/>
              <a:t>To whom?</a:t>
            </a:r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Rice </a:t>
            </a:r>
            <a:r>
              <a:rPr lang="en-US" altLang="ja-JP" dirty="0" err="1" smtClean="0"/>
              <a:t>vs</a:t>
            </a:r>
            <a:r>
              <a:rPr lang="en-US" altLang="ja-JP" dirty="0" smtClean="0"/>
              <a:t> </a:t>
            </a:r>
            <a:r>
              <a:rPr lang="ja-JP" altLang="en-US" dirty="0" smtClean="0"/>
              <a:t>こめ（</a:t>
            </a:r>
            <a:r>
              <a:rPr lang="en-US" altLang="ja-JP" dirty="0" err="1" smtClean="0"/>
              <a:t>kome</a:t>
            </a:r>
            <a:r>
              <a:rPr lang="en-US" altLang="ja-JP" dirty="0" smtClean="0"/>
              <a:t>)</a:t>
            </a:r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Learning a new language is about acquiring new conceptual knowledge and or modifying already existing knowledge as a way of re-mediating one’s interaction with the world and with one’s own psychological functioning. (</a:t>
            </a:r>
            <a:r>
              <a:rPr lang="en-US" altLang="ja-JP" dirty="0" err="1" smtClean="0"/>
              <a:t>Lantolf</a:t>
            </a:r>
            <a:r>
              <a:rPr lang="en-US" altLang="ja-JP" dirty="0" smtClean="0"/>
              <a:t> and Throne 2006, p.5)</a:t>
            </a:r>
          </a:p>
          <a:p>
            <a:pPr>
              <a:buFont typeface="Wingdings" charset="2"/>
              <a:buNone/>
            </a:pPr>
            <a:endParaRPr lang="en-US" altLang="ja-JP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60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83024"/>
          </a:xfrm>
        </p:spPr>
        <p:txBody>
          <a:bodyPr/>
          <a:lstStyle/>
          <a:p>
            <a:r>
              <a:rPr lang="en-US" sz="4000" dirty="0"/>
              <a:t>Meeting, introducing, departing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60971" y="990600"/>
            <a:ext cx="4326044" cy="472440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AU" altLang="ja-JP" sz="1800" dirty="0"/>
              <a:t>A: </a:t>
            </a:r>
            <a:r>
              <a:rPr lang="ja-JP" altLang="en-US" sz="1800" dirty="0"/>
              <a:t>こんにちは。</a:t>
            </a:r>
            <a:r>
              <a:rPr lang="en-US" altLang="ja-JP" sz="1800" dirty="0"/>
              <a:t>[konnichiwa]</a:t>
            </a:r>
          </a:p>
          <a:p>
            <a:pPr>
              <a:buNone/>
            </a:pPr>
            <a:r>
              <a:rPr lang="en-US" altLang="ja-JP" sz="1800" dirty="0">
                <a:solidFill>
                  <a:srgbClr val="0000FF"/>
                </a:solidFill>
              </a:rPr>
              <a:t>B: </a:t>
            </a:r>
            <a:r>
              <a:rPr lang="ja-JP" altLang="en-US" sz="1800" dirty="0">
                <a:solidFill>
                  <a:srgbClr val="0000FF"/>
                </a:solidFill>
              </a:rPr>
              <a:t>こんにちは。</a:t>
            </a:r>
            <a:r>
              <a:rPr lang="en-US" altLang="ja-JP" sz="1800" dirty="0">
                <a:solidFill>
                  <a:srgbClr val="0000FF"/>
                </a:solidFill>
              </a:rPr>
              <a:t>[konnichiwa]</a:t>
            </a:r>
            <a:endParaRPr lang="en-AU" altLang="ja-JP" sz="18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AU" altLang="ja-JP" sz="1800" dirty="0"/>
              <a:t>A:</a:t>
            </a:r>
            <a:r>
              <a:rPr lang="ja-JP" altLang="en-US" sz="1800" dirty="0"/>
              <a:t>はじめまして。</a:t>
            </a:r>
            <a:r>
              <a:rPr lang="en-AU" altLang="ja-JP" sz="1800" dirty="0"/>
              <a:t>[</a:t>
            </a:r>
            <a:r>
              <a:rPr lang="en-US" altLang="ja-JP" sz="1800" u="sng" dirty="0" err="1"/>
              <a:t>ha</a:t>
            </a:r>
            <a:r>
              <a:rPr lang="en-US" altLang="ja-JP" sz="1800" dirty="0" err="1"/>
              <a:t>jimema</a:t>
            </a:r>
            <a:r>
              <a:rPr lang="en-US" altLang="ja-JP" sz="1800" u="sng" dirty="0" err="1"/>
              <a:t>shite</a:t>
            </a:r>
            <a:r>
              <a:rPr lang="en-US" altLang="ja-JP" sz="1800" u="sng" dirty="0"/>
              <a:t>]</a:t>
            </a:r>
            <a:endParaRPr lang="en-US" altLang="ja-JP" sz="1800" dirty="0"/>
          </a:p>
          <a:p>
            <a:pPr>
              <a:buNone/>
            </a:pPr>
            <a:r>
              <a:rPr lang="en-US" altLang="ja-JP" sz="1800" dirty="0"/>
              <a:t>      A</a:t>
            </a:r>
            <a:r>
              <a:rPr lang="ja-JP" altLang="en-US" sz="1800" dirty="0"/>
              <a:t>　です。</a:t>
            </a:r>
            <a:r>
              <a:rPr lang="en-AU" altLang="ja-JP" sz="1800" dirty="0"/>
              <a:t>[</a:t>
            </a:r>
            <a:r>
              <a:rPr lang="en-US" altLang="ja-JP" sz="1800" dirty="0"/>
              <a:t>A </a:t>
            </a:r>
            <a:r>
              <a:rPr lang="en-US" altLang="ja-JP" sz="1800" u="sng" dirty="0" err="1"/>
              <a:t>desu</a:t>
            </a:r>
            <a:r>
              <a:rPr lang="en-US" altLang="ja-JP" sz="1800" dirty="0"/>
              <a:t>]</a:t>
            </a:r>
            <a:br>
              <a:rPr lang="en-US" altLang="ja-JP" sz="1800" dirty="0"/>
            </a:br>
            <a:r>
              <a:rPr lang="ja-JP" altLang="en-US" sz="1800" dirty="0" smtClean="0"/>
              <a:t>よろしく</a:t>
            </a:r>
            <a:r>
              <a:rPr lang="ja-JP" altLang="en-US" sz="1800" dirty="0"/>
              <a:t>　</a:t>
            </a:r>
            <a:r>
              <a:rPr lang="ja-JP" altLang="en-US" sz="1800" dirty="0" smtClean="0"/>
              <a:t>おねがい　します。</a:t>
            </a:r>
            <a:r>
              <a:rPr lang="en-AU" altLang="ja-JP" sz="1800" dirty="0" smtClean="0"/>
              <a:t>[</a:t>
            </a:r>
            <a:r>
              <a:rPr lang="en-US" altLang="ja-JP" sz="1800" u="sng" dirty="0" err="1" smtClean="0"/>
              <a:t>yo</a:t>
            </a:r>
            <a:r>
              <a:rPr lang="en-US" altLang="ja-JP" sz="1800" dirty="0" err="1" smtClean="0"/>
              <a:t>roshiku</a:t>
            </a:r>
            <a:r>
              <a:rPr lang="en-US" altLang="ja-JP" sz="1800" dirty="0"/>
              <a:t> </a:t>
            </a:r>
            <a:r>
              <a:rPr lang="en-US" altLang="ja-JP" sz="1800" dirty="0" err="1" smtClean="0"/>
              <a:t>onegai</a:t>
            </a:r>
            <a:r>
              <a:rPr lang="en-US" altLang="ja-JP" sz="1800" dirty="0" smtClean="0"/>
              <a:t> </a:t>
            </a:r>
            <a:r>
              <a:rPr lang="en-US" altLang="ja-JP" sz="1800" dirty="0" err="1" smtClean="0"/>
              <a:t>shima</a:t>
            </a:r>
            <a:r>
              <a:rPr lang="en-US" altLang="ja-JP" sz="1800" u="sng" dirty="0" err="1" smtClean="0"/>
              <a:t>su</a:t>
            </a:r>
            <a:r>
              <a:rPr lang="en-US" altLang="ja-JP" sz="1800" dirty="0" smtClean="0"/>
              <a:t>]</a:t>
            </a:r>
            <a:endParaRPr lang="en-US" altLang="ja-JP" sz="1800" dirty="0"/>
          </a:p>
          <a:p>
            <a:pPr>
              <a:buNone/>
            </a:pPr>
            <a:r>
              <a:rPr lang="en-US" altLang="ja-JP" sz="1800" dirty="0">
                <a:solidFill>
                  <a:srgbClr val="0000FF"/>
                </a:solidFill>
              </a:rPr>
              <a:t>B:</a:t>
            </a:r>
            <a:r>
              <a:rPr lang="ja-JP" altLang="en-US" sz="1800" dirty="0">
                <a:solidFill>
                  <a:srgbClr val="0000FF"/>
                </a:solidFill>
              </a:rPr>
              <a:t>はじめまして。</a:t>
            </a:r>
            <a:r>
              <a:rPr lang="en-AU" altLang="ja-JP" sz="1800" dirty="0">
                <a:solidFill>
                  <a:srgbClr val="0000FF"/>
                </a:solidFill>
              </a:rPr>
              <a:t>[</a:t>
            </a:r>
            <a:r>
              <a:rPr lang="en-US" altLang="ja-JP" sz="1800" u="sng" dirty="0" err="1">
                <a:solidFill>
                  <a:srgbClr val="0000FF"/>
                </a:solidFill>
              </a:rPr>
              <a:t>ha</a:t>
            </a:r>
            <a:r>
              <a:rPr lang="en-US" altLang="ja-JP" sz="1800" dirty="0" err="1">
                <a:solidFill>
                  <a:srgbClr val="0000FF"/>
                </a:solidFill>
              </a:rPr>
              <a:t>jimema</a:t>
            </a:r>
            <a:r>
              <a:rPr lang="en-US" altLang="ja-JP" sz="1800" u="sng" dirty="0" err="1">
                <a:solidFill>
                  <a:srgbClr val="0000FF"/>
                </a:solidFill>
              </a:rPr>
              <a:t>shite</a:t>
            </a:r>
            <a:r>
              <a:rPr lang="en-US" altLang="ja-JP" sz="1800" u="sng" dirty="0">
                <a:solidFill>
                  <a:srgbClr val="0000FF"/>
                </a:solidFill>
              </a:rPr>
              <a:t>]</a:t>
            </a:r>
            <a:endParaRPr lang="en-US" altLang="ja-JP" sz="18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altLang="ja-JP" sz="1800" dirty="0">
                <a:solidFill>
                  <a:srgbClr val="0000FF"/>
                </a:solidFill>
              </a:rPr>
              <a:t>      B</a:t>
            </a:r>
            <a:r>
              <a:rPr lang="ja-JP" altLang="en-US" sz="1800" dirty="0">
                <a:solidFill>
                  <a:srgbClr val="0000FF"/>
                </a:solidFill>
              </a:rPr>
              <a:t>　です。</a:t>
            </a:r>
            <a:r>
              <a:rPr lang="en-AU" altLang="ja-JP" sz="1800" dirty="0">
                <a:solidFill>
                  <a:srgbClr val="0000FF"/>
                </a:solidFill>
              </a:rPr>
              <a:t>[</a:t>
            </a:r>
            <a:r>
              <a:rPr lang="en-US" altLang="ja-JP" sz="1800" dirty="0">
                <a:solidFill>
                  <a:srgbClr val="0000FF"/>
                </a:solidFill>
              </a:rPr>
              <a:t>B </a:t>
            </a:r>
            <a:r>
              <a:rPr lang="en-US" altLang="ja-JP" sz="1800" u="sng" dirty="0" err="1">
                <a:solidFill>
                  <a:srgbClr val="0000FF"/>
                </a:solidFill>
              </a:rPr>
              <a:t>desu</a:t>
            </a:r>
            <a:r>
              <a:rPr lang="en-US" altLang="ja-JP" sz="1800" dirty="0">
                <a:solidFill>
                  <a:srgbClr val="0000FF"/>
                </a:solidFill>
              </a:rPr>
              <a:t>]</a:t>
            </a:r>
            <a:br>
              <a:rPr lang="en-US" altLang="ja-JP" sz="1800" dirty="0">
                <a:solidFill>
                  <a:srgbClr val="0000FF"/>
                </a:solidFill>
              </a:rPr>
            </a:br>
            <a:r>
              <a:rPr lang="ja-JP" altLang="en-US" sz="1800" dirty="0" smtClean="0">
                <a:solidFill>
                  <a:srgbClr val="0000FF"/>
                </a:solidFill>
              </a:rPr>
              <a:t>よろしく　おねがい　します</a:t>
            </a:r>
            <a:endParaRPr lang="en-US" altLang="ja-JP" sz="18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altLang="ja-JP" sz="1800" dirty="0">
                <a:solidFill>
                  <a:srgbClr val="0000FF"/>
                </a:solidFill>
              </a:rPr>
              <a:t>	</a:t>
            </a:r>
            <a:r>
              <a:rPr lang="en-AU" altLang="ja-JP" sz="1800" dirty="0" smtClean="0">
                <a:solidFill>
                  <a:srgbClr val="0000FF"/>
                </a:solidFill>
              </a:rPr>
              <a:t> [</a:t>
            </a:r>
            <a:r>
              <a:rPr lang="en-US" altLang="ja-JP" sz="1800" u="sng" dirty="0" err="1" smtClean="0">
                <a:solidFill>
                  <a:srgbClr val="0000FF"/>
                </a:solidFill>
              </a:rPr>
              <a:t>yo</a:t>
            </a:r>
            <a:r>
              <a:rPr lang="en-US" altLang="ja-JP" sz="1800" dirty="0" err="1" smtClean="0">
                <a:solidFill>
                  <a:srgbClr val="0000FF"/>
                </a:solidFill>
              </a:rPr>
              <a:t>roshiku</a:t>
            </a:r>
            <a:r>
              <a:rPr lang="en-US" altLang="ja-JP" sz="1800" dirty="0" smtClean="0">
                <a:solidFill>
                  <a:srgbClr val="0000FF"/>
                </a:solidFill>
              </a:rPr>
              <a:t> </a:t>
            </a:r>
            <a:r>
              <a:rPr lang="en-AU" altLang="ja-JP" sz="1800" dirty="0" err="1" smtClean="0">
                <a:solidFill>
                  <a:srgbClr val="0000FF"/>
                </a:solidFill>
              </a:rPr>
              <a:t>onegai</a:t>
            </a:r>
            <a:r>
              <a:rPr lang="en-AU" altLang="ja-JP" sz="1800" dirty="0" smtClean="0">
                <a:solidFill>
                  <a:srgbClr val="0000FF"/>
                </a:solidFill>
              </a:rPr>
              <a:t> </a:t>
            </a:r>
            <a:r>
              <a:rPr lang="en-AU" altLang="ja-JP" sz="1800" dirty="0" err="1" smtClean="0">
                <a:solidFill>
                  <a:srgbClr val="0000FF"/>
                </a:solidFill>
              </a:rPr>
              <a:t>shima</a:t>
            </a:r>
            <a:r>
              <a:rPr lang="en-AU" altLang="ja-JP" sz="1800" u="sng" dirty="0" err="1" smtClean="0">
                <a:solidFill>
                  <a:srgbClr val="0000FF"/>
                </a:solidFill>
              </a:rPr>
              <a:t>su</a:t>
            </a:r>
            <a:r>
              <a:rPr lang="en-AU" altLang="ja-JP" sz="1800" dirty="0" smtClean="0">
                <a:solidFill>
                  <a:srgbClr val="0000FF"/>
                </a:solidFill>
              </a:rPr>
              <a:t>]</a:t>
            </a:r>
            <a:r>
              <a:rPr lang="en-US" altLang="ja-JP" sz="1800" dirty="0" smtClean="0">
                <a:solidFill>
                  <a:srgbClr val="0000FF"/>
                </a:solidFill>
              </a:rPr>
              <a:t>]</a:t>
            </a:r>
            <a:endParaRPr lang="en-US" altLang="ja-JP" sz="18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altLang="ja-JP" sz="1800" dirty="0"/>
              <a:t>A: </a:t>
            </a:r>
            <a:r>
              <a:rPr lang="ja-JP" altLang="en-US" sz="1800" dirty="0"/>
              <a:t>どうぞ。</a:t>
            </a:r>
            <a:r>
              <a:rPr lang="en-US" altLang="ja-JP" sz="1800" dirty="0"/>
              <a:t>[</a:t>
            </a:r>
            <a:r>
              <a:rPr lang="en-US" altLang="ja-JP" sz="1800" dirty="0" err="1"/>
              <a:t>doozo</a:t>
            </a:r>
            <a:r>
              <a:rPr lang="en-US" altLang="ja-JP" sz="1800" dirty="0"/>
              <a:t>]</a:t>
            </a:r>
          </a:p>
          <a:p>
            <a:pPr>
              <a:buNone/>
            </a:pPr>
            <a:r>
              <a:rPr lang="en-US" altLang="ja-JP" sz="1800" dirty="0">
                <a:solidFill>
                  <a:srgbClr val="0000FF"/>
                </a:solidFill>
              </a:rPr>
              <a:t>B: </a:t>
            </a:r>
            <a:r>
              <a:rPr lang="ja-JP" altLang="en-US" sz="1800" dirty="0">
                <a:solidFill>
                  <a:srgbClr val="0000FF"/>
                </a:solidFill>
              </a:rPr>
              <a:t>どうも。</a:t>
            </a:r>
            <a:r>
              <a:rPr lang="en-US" altLang="ja-JP" sz="1800" dirty="0">
                <a:solidFill>
                  <a:srgbClr val="0000FF"/>
                </a:solidFill>
              </a:rPr>
              <a:t>[</a:t>
            </a:r>
            <a:r>
              <a:rPr lang="en-US" altLang="ja-JP" sz="1800" dirty="0" err="1">
                <a:solidFill>
                  <a:srgbClr val="0000FF"/>
                </a:solidFill>
              </a:rPr>
              <a:t>doomo</a:t>
            </a:r>
            <a:r>
              <a:rPr lang="en-US" altLang="ja-JP" sz="1800" dirty="0">
                <a:solidFill>
                  <a:srgbClr val="0000FF"/>
                </a:solidFill>
              </a:rPr>
              <a:t>] </a:t>
            </a:r>
          </a:p>
          <a:p>
            <a:pPr>
              <a:buNone/>
            </a:pPr>
            <a:r>
              <a:rPr lang="en-US" altLang="ja-JP" sz="1800" dirty="0">
                <a:solidFill>
                  <a:srgbClr val="0000FF"/>
                </a:solidFill>
              </a:rPr>
              <a:t>	</a:t>
            </a:r>
            <a:r>
              <a:rPr lang="ja-JP" altLang="en-US" sz="1800" dirty="0">
                <a:solidFill>
                  <a:srgbClr val="0000FF"/>
                </a:solidFill>
              </a:rPr>
              <a:t>どうぞ。</a:t>
            </a:r>
            <a:r>
              <a:rPr lang="en-US" altLang="ja-JP" sz="1800" dirty="0">
                <a:solidFill>
                  <a:srgbClr val="0000FF"/>
                </a:solidFill>
              </a:rPr>
              <a:t>[</a:t>
            </a:r>
            <a:r>
              <a:rPr lang="en-US" altLang="ja-JP" sz="1800" dirty="0" err="1">
                <a:solidFill>
                  <a:srgbClr val="0000FF"/>
                </a:solidFill>
              </a:rPr>
              <a:t>doozo</a:t>
            </a:r>
            <a:r>
              <a:rPr lang="en-US" altLang="ja-JP" sz="1800" dirty="0">
                <a:solidFill>
                  <a:srgbClr val="0000FF"/>
                </a:solidFill>
              </a:rPr>
              <a:t>]</a:t>
            </a:r>
          </a:p>
          <a:p>
            <a:pPr>
              <a:buNone/>
            </a:pPr>
            <a:r>
              <a:rPr lang="en-US" altLang="ja-JP" sz="1800" dirty="0">
                <a:solidFill>
                  <a:srgbClr val="000000"/>
                </a:solidFill>
              </a:rPr>
              <a:t>A: </a:t>
            </a:r>
            <a:r>
              <a:rPr lang="ja-JP" altLang="en-US" sz="1800" dirty="0">
                <a:solidFill>
                  <a:srgbClr val="000000"/>
                </a:solidFill>
              </a:rPr>
              <a:t>どうも。</a:t>
            </a:r>
            <a:r>
              <a:rPr lang="en-US" altLang="ja-JP" sz="1800" dirty="0">
                <a:solidFill>
                  <a:srgbClr val="000000"/>
                </a:solidFill>
              </a:rPr>
              <a:t>[</a:t>
            </a:r>
            <a:r>
              <a:rPr lang="en-US" altLang="ja-JP" sz="1800" dirty="0" err="1">
                <a:solidFill>
                  <a:srgbClr val="000000"/>
                </a:solidFill>
              </a:rPr>
              <a:t>doomo</a:t>
            </a:r>
            <a:r>
              <a:rPr lang="en-US" altLang="ja-JP" sz="1800" dirty="0">
                <a:solidFill>
                  <a:srgbClr val="000000"/>
                </a:solidFill>
              </a:rPr>
              <a:t>]</a:t>
            </a:r>
          </a:p>
          <a:p>
            <a:pPr>
              <a:buNone/>
            </a:pPr>
            <a:r>
              <a:rPr lang="en-US" altLang="ja-JP" sz="1800" dirty="0">
                <a:solidFill>
                  <a:srgbClr val="000000"/>
                </a:solidFill>
              </a:rPr>
              <a:t>&lt;looking at his/her watch&gt;</a:t>
            </a:r>
          </a:p>
          <a:p>
            <a:pPr>
              <a:buNone/>
            </a:pPr>
            <a:r>
              <a:rPr lang="en-AU" altLang="ja-JP" sz="1800" dirty="0"/>
              <a:t>     </a:t>
            </a:r>
            <a:r>
              <a:rPr lang="ja-JP" altLang="en-US" sz="1800" dirty="0"/>
              <a:t>じゃあ、また。</a:t>
            </a:r>
            <a:r>
              <a:rPr lang="en-AU" altLang="ja-JP" sz="1800" dirty="0"/>
              <a:t> [</a:t>
            </a:r>
            <a:r>
              <a:rPr lang="en-US" altLang="ja-JP" sz="1800" dirty="0" err="1"/>
              <a:t>jaa</a:t>
            </a:r>
            <a:r>
              <a:rPr lang="en-US" altLang="ja-JP" sz="1800" dirty="0"/>
              <a:t>, </a:t>
            </a:r>
            <a:r>
              <a:rPr lang="en-US" altLang="ja-JP" sz="1800" u="sng" dirty="0" err="1"/>
              <a:t>ma</a:t>
            </a:r>
            <a:r>
              <a:rPr lang="en-US" altLang="ja-JP" sz="1800" dirty="0" err="1"/>
              <a:t>ta</a:t>
            </a:r>
            <a:r>
              <a:rPr lang="en-US" altLang="ja-JP" sz="1800" u="sng" dirty="0"/>
              <a:t>]</a:t>
            </a:r>
          </a:p>
          <a:p>
            <a:pPr>
              <a:buNone/>
            </a:pPr>
            <a:r>
              <a:rPr lang="en-AU" altLang="ja-JP" sz="1800" dirty="0">
                <a:solidFill>
                  <a:srgbClr val="0000FF"/>
                </a:solidFill>
              </a:rPr>
              <a:t>B:</a:t>
            </a:r>
            <a:r>
              <a:rPr lang="ja-JP" altLang="en-US" sz="1800" dirty="0">
                <a:solidFill>
                  <a:srgbClr val="0000FF"/>
                </a:solidFill>
              </a:rPr>
              <a:t>しつれいします。</a:t>
            </a:r>
            <a:r>
              <a:rPr lang="en-AU" altLang="ja-JP" sz="1800" dirty="0">
                <a:solidFill>
                  <a:srgbClr val="0000FF"/>
                </a:solidFill>
              </a:rPr>
              <a:t>  [</a:t>
            </a:r>
            <a:r>
              <a:rPr lang="en-US" altLang="ja-JP" sz="1800" u="sng" dirty="0" err="1">
                <a:solidFill>
                  <a:srgbClr val="0000FF"/>
                </a:solidFill>
              </a:rPr>
              <a:t>shi</a:t>
            </a:r>
            <a:r>
              <a:rPr lang="en-US" altLang="ja-JP" sz="1800" dirty="0" err="1">
                <a:solidFill>
                  <a:srgbClr val="0000FF"/>
                </a:solidFill>
              </a:rPr>
              <a:t>tsu</a:t>
            </a:r>
            <a:r>
              <a:rPr lang="en-US" altLang="ja-JP" sz="1800" u="sng" dirty="0" err="1">
                <a:solidFill>
                  <a:srgbClr val="0000FF"/>
                </a:solidFill>
              </a:rPr>
              <a:t>ree</a:t>
            </a:r>
            <a:r>
              <a:rPr lang="en-US" altLang="ja-JP" sz="1800" dirty="0">
                <a:solidFill>
                  <a:srgbClr val="0000FF"/>
                </a:solidFill>
              </a:rPr>
              <a:t> </a:t>
            </a:r>
            <a:r>
              <a:rPr lang="en-US" altLang="ja-JP" sz="1800" u="sng" dirty="0" err="1">
                <a:solidFill>
                  <a:srgbClr val="0000FF"/>
                </a:solidFill>
              </a:rPr>
              <a:t>shimasu</a:t>
            </a:r>
            <a:r>
              <a:rPr lang="en-US" altLang="ja-JP" sz="1800" u="sng" dirty="0">
                <a:solidFill>
                  <a:srgbClr val="0000FF"/>
                </a:solidFill>
              </a:rPr>
              <a:t>]</a:t>
            </a:r>
            <a:endParaRPr lang="en-US" sz="1800" u="sng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66656" y="1217821"/>
            <a:ext cx="3840480" cy="472440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sz="1800" dirty="0"/>
              <a:t>A: Hello</a:t>
            </a:r>
          </a:p>
          <a:p>
            <a:pPr>
              <a:buNone/>
            </a:pPr>
            <a:r>
              <a:rPr lang="en-US" altLang="ja-JP" sz="1800" dirty="0">
                <a:solidFill>
                  <a:srgbClr val="0000FF"/>
                </a:solidFill>
              </a:rPr>
              <a:t>B: Hello</a:t>
            </a:r>
          </a:p>
          <a:p>
            <a:pPr>
              <a:buNone/>
            </a:pPr>
            <a:r>
              <a:rPr lang="en-US" altLang="ja-JP" sz="1800" dirty="0"/>
              <a:t>A: How do you do?</a:t>
            </a:r>
            <a:endParaRPr lang="en-US" sz="1800" u="sng" dirty="0"/>
          </a:p>
          <a:p>
            <a:pPr>
              <a:buNone/>
            </a:pPr>
            <a:r>
              <a:rPr lang="en-US" altLang="ja-JP" sz="1800" dirty="0"/>
              <a:t>	(I) Am “A”.</a:t>
            </a:r>
          </a:p>
          <a:p>
            <a:pPr>
              <a:buNone/>
            </a:pPr>
            <a:r>
              <a:rPr lang="en-AU" altLang="ja-JP" sz="1800" dirty="0"/>
              <a:t>	Nice to meet you.</a:t>
            </a:r>
          </a:p>
          <a:p>
            <a:pPr>
              <a:buNone/>
            </a:pPr>
            <a:r>
              <a:rPr lang="en-AU" sz="1800" dirty="0">
                <a:solidFill>
                  <a:srgbClr val="0000FF"/>
                </a:solidFill>
              </a:rPr>
              <a:t>B: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altLang="ja-JP" sz="1800" dirty="0">
                <a:solidFill>
                  <a:srgbClr val="0000FF"/>
                </a:solidFill>
              </a:rPr>
              <a:t>How do you do?</a:t>
            </a:r>
            <a:endParaRPr lang="en-US" sz="1800" u="sng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altLang="ja-JP" sz="1800" dirty="0">
                <a:solidFill>
                  <a:srgbClr val="0000FF"/>
                </a:solidFill>
              </a:rPr>
              <a:t>	(I) Am “B”.</a:t>
            </a:r>
          </a:p>
          <a:p>
            <a:pPr>
              <a:buNone/>
            </a:pPr>
            <a:r>
              <a:rPr lang="en-AU" altLang="ja-JP" sz="1800" dirty="0">
                <a:solidFill>
                  <a:srgbClr val="0000FF"/>
                </a:solidFill>
              </a:rPr>
              <a:t>	Nice to meet you.</a:t>
            </a:r>
            <a:endParaRPr lang="en-US" sz="18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1800" dirty="0"/>
              <a:t>A: please.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</a:rPr>
              <a:t>B: thank you.</a:t>
            </a:r>
          </a:p>
          <a:p>
            <a:pPr>
              <a:buNone/>
            </a:pPr>
            <a:r>
              <a:rPr lang="en-US" sz="1800" dirty="0">
                <a:solidFill>
                  <a:srgbClr val="0000FF"/>
                </a:solidFill>
              </a:rPr>
              <a:t>	Please.</a:t>
            </a:r>
          </a:p>
          <a:p>
            <a:pPr>
              <a:buNone/>
            </a:pPr>
            <a:r>
              <a:rPr lang="en-US" sz="1800" dirty="0"/>
              <a:t>A: Thank you</a:t>
            </a:r>
          </a:p>
          <a:p>
            <a:pPr>
              <a:buNone/>
            </a:pPr>
            <a:r>
              <a:rPr lang="en-US" altLang="ja-JP" sz="1800" dirty="0">
                <a:solidFill>
                  <a:srgbClr val="000000"/>
                </a:solidFill>
              </a:rPr>
              <a:t>&lt;looking at his/her watch&gt;</a:t>
            </a:r>
            <a:endParaRPr lang="en-US" sz="1800" dirty="0"/>
          </a:p>
          <a:p>
            <a:pPr>
              <a:buNone/>
            </a:pPr>
            <a:r>
              <a:rPr lang="en-US" altLang="ja-JP" sz="1800" dirty="0"/>
              <a:t>    </a:t>
            </a:r>
            <a:r>
              <a:rPr lang="en-AU" altLang="ja-JP" sz="1800" dirty="0"/>
              <a:t>Well, then, see you.</a:t>
            </a:r>
          </a:p>
          <a:p>
            <a:pPr>
              <a:buNone/>
            </a:pPr>
            <a:r>
              <a:rPr lang="en-AU" sz="1800" dirty="0">
                <a:solidFill>
                  <a:srgbClr val="0000FF"/>
                </a:solidFill>
              </a:rPr>
              <a:t>B: Excuse me.</a:t>
            </a:r>
            <a:endParaRPr lang="en-US" sz="18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6D22-52EF-D142-80D7-D20BBDD838F6}" type="slidenum">
              <a:rPr lang="en-AU" smtClean="0"/>
              <a:pPr/>
              <a:t>61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88607" y="274638"/>
            <a:ext cx="7231568" cy="1959275"/>
          </a:xfrm>
        </p:spPr>
        <p:txBody>
          <a:bodyPr/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AU" altLang="ja-JP" dirty="0" smtClean="0"/>
              <a:t>True    or   False   </a:t>
            </a:r>
            <a:br>
              <a:rPr lang="en-AU" altLang="ja-JP" dirty="0" smtClean="0"/>
            </a:br>
            <a:r>
              <a:rPr lang="ja-JP" altLang="en-US" dirty="0" smtClean="0"/>
              <a:t>⭕️</a:t>
            </a:r>
            <a:r>
              <a:rPr lang="en-US" altLang="ja-JP" dirty="0" smtClean="0"/>
              <a:t>     </a:t>
            </a:r>
            <a:r>
              <a:rPr lang="ja-JP" altLang="en-US" dirty="0" smtClean="0"/>
              <a:t>❌</a:t>
            </a:r>
            <a:r>
              <a:rPr lang="en-AU" altLang="ja-JP" dirty="0" smtClean="0"/>
              <a:t/>
            </a:r>
            <a:br>
              <a:rPr lang="en-AU" altLang="ja-JP" dirty="0" smtClean="0"/>
            </a:br>
            <a:r>
              <a:rPr lang="en-US" altLang="ja-JP" dirty="0" smtClean="0"/>
              <a:t>(</a:t>
            </a:r>
            <a:r>
              <a:rPr lang="en-US" altLang="ja-JP" dirty="0" err="1" smtClean="0"/>
              <a:t>maru</a:t>
            </a:r>
            <a:r>
              <a:rPr lang="en-US" altLang="ja-JP" dirty="0" smtClean="0"/>
              <a:t>)      (</a:t>
            </a:r>
            <a:r>
              <a:rPr lang="en-US" altLang="ja-JP" dirty="0" err="1" smtClean="0"/>
              <a:t>batsu</a:t>
            </a:r>
            <a:r>
              <a:rPr lang="en-US" altLang="ja-JP" dirty="0" smtClean="0"/>
              <a:t>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8962" y="584520"/>
            <a:ext cx="2286000" cy="2286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66D22-52EF-D142-80D7-D20BBDD838F6}" type="slidenum">
              <a:rPr lang="en-AU" smtClean="0"/>
              <a:pPr/>
              <a:t>62</a:t>
            </a:fld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749" y="584520"/>
            <a:ext cx="22860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298" y="3518400"/>
            <a:ext cx="7800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You will see a question on the screen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 will say an </a:t>
            </a:r>
            <a:r>
              <a:rPr lang="en-US" sz="2400" dirty="0" smtClean="0"/>
              <a:t>answer </a:t>
            </a:r>
            <a:r>
              <a:rPr lang="en-US" sz="2400" dirty="0" smtClean="0"/>
              <a:t>choice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 will call “1,2,3 GO!” in Japanese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You will </a:t>
            </a:r>
            <a:r>
              <a:rPr lang="en-US" sz="2400" dirty="0" smtClean="0">
                <a:solidFill>
                  <a:srgbClr val="0000FF"/>
                </a:solidFill>
              </a:rPr>
              <a:t>ALL</a:t>
            </a:r>
            <a:r>
              <a:rPr lang="en-US" sz="2400" dirty="0" smtClean="0"/>
              <a:t> show by hand “True or False” in one go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 will reveal the answer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128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Practice: </a:t>
            </a:r>
            <a:r>
              <a:rPr lang="en-US" dirty="0" smtClean="0"/>
              <a:t>When </a:t>
            </a:r>
            <a:r>
              <a:rPr lang="en-US" dirty="0"/>
              <a:t>you call your teachers, you will say: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64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741" y="-308625"/>
            <a:ext cx="6821965" cy="1524196"/>
          </a:xfrm>
        </p:spPr>
        <p:txBody>
          <a:bodyPr/>
          <a:lstStyle/>
          <a:p>
            <a:r>
              <a:rPr lang="en-US" sz="3600" dirty="0"/>
              <a:t>Before our next lecture</a:t>
            </a:r>
            <a:br>
              <a:rPr lang="en-US" sz="3600" dirty="0"/>
            </a:br>
            <a:r>
              <a:rPr lang="en-US" sz="3600" dirty="0"/>
              <a:t> (no tutorial this week)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3755" y="1253653"/>
            <a:ext cx="8073739" cy="5222375"/>
          </a:xfrm>
        </p:spPr>
        <p:txBody>
          <a:bodyPr/>
          <a:lstStyle/>
          <a:p>
            <a:r>
              <a:rPr lang="en-US" dirty="0" smtClean="0"/>
              <a:t>Buy the textbook, workbook, and the course notes.</a:t>
            </a:r>
          </a:p>
          <a:p>
            <a:r>
              <a:rPr lang="en-US" dirty="0" smtClean="0"/>
              <a:t>Check Moodle for the homework schedule and start your homework.</a:t>
            </a:r>
          </a:p>
          <a:p>
            <a:r>
              <a:rPr lang="en-US" dirty="0" smtClean="0"/>
              <a:t>Access Moodle, download the course outline and read it thoroughly.</a:t>
            </a:r>
          </a:p>
          <a:p>
            <a:r>
              <a:rPr lang="en-US" dirty="0" smtClean="0"/>
              <a:t>Download the Week 1 lecture PowerPoint and review the expressions</a:t>
            </a:r>
          </a:p>
          <a:p>
            <a:r>
              <a:rPr lang="en-US" dirty="0" smtClean="0"/>
              <a:t>Learn to </a:t>
            </a:r>
            <a:r>
              <a:rPr lang="en-US" dirty="0" err="1" smtClean="0"/>
              <a:t>recognise</a:t>
            </a:r>
            <a:r>
              <a:rPr lang="en-US" dirty="0" smtClean="0"/>
              <a:t> all the Hiragana letters.</a:t>
            </a:r>
          </a:p>
          <a:p>
            <a:r>
              <a:rPr lang="en-US" dirty="0" smtClean="0"/>
              <a:t>Practice writing Hiragana letters.</a:t>
            </a:r>
          </a:p>
          <a:p>
            <a:r>
              <a:rPr lang="en-US" dirty="0" smtClean="0"/>
              <a:t>Preview Lesson 1.</a:t>
            </a:r>
          </a:p>
          <a:p>
            <a:r>
              <a:rPr lang="en-US" dirty="0" smtClean="0"/>
              <a:t>Download the lecture PowerPoint for Week 2 and preview the slides (Thursday/Friday).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64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607" y="1600201"/>
            <a:ext cx="7231570" cy="4525963"/>
          </a:xfrm>
        </p:spPr>
        <p:txBody>
          <a:bodyPr/>
          <a:lstStyle/>
          <a:p>
            <a:pPr>
              <a:buNone/>
            </a:pPr>
            <a:r>
              <a:rPr lang="ja-JP" altLang="en-US" sz="4000" dirty="0"/>
              <a:t>じゃあ、また。</a:t>
            </a:r>
            <a:r>
              <a:rPr lang="en-US" altLang="ja-JP" sz="4000" dirty="0"/>
              <a:t>   	</a:t>
            </a:r>
            <a:endParaRPr lang="en-US" altLang="ja-JP" sz="4000" dirty="0" smtClean="0"/>
          </a:p>
          <a:p>
            <a:pPr>
              <a:buNone/>
            </a:pPr>
            <a:r>
              <a:rPr lang="en-US" altLang="ja-JP" sz="4000" dirty="0" err="1" smtClean="0"/>
              <a:t>Jaa</a:t>
            </a:r>
            <a:r>
              <a:rPr lang="en-US" altLang="ja-JP" sz="4000" dirty="0" smtClean="0"/>
              <a:t> </a:t>
            </a:r>
            <a:r>
              <a:rPr lang="en-US" altLang="ja-JP" sz="4000" dirty="0" err="1"/>
              <a:t>mata</a:t>
            </a:r>
            <a:r>
              <a:rPr lang="en-US" altLang="ja-JP" sz="4000" dirty="0"/>
              <a:t/>
            </a:r>
            <a:br>
              <a:rPr lang="en-US" altLang="ja-JP" sz="4000" dirty="0"/>
            </a:br>
            <a:endParaRPr lang="en-US" altLang="ja-JP" sz="4000" dirty="0"/>
          </a:p>
          <a:p>
            <a:pPr>
              <a:buNone/>
            </a:pPr>
            <a:r>
              <a:rPr lang="ja-JP" altLang="en-US" sz="4000" dirty="0">
                <a:solidFill>
                  <a:srgbClr val="0000FF"/>
                </a:solidFill>
              </a:rPr>
              <a:t>しつれいします。</a:t>
            </a:r>
            <a:r>
              <a:rPr lang="en-AU" altLang="ja-JP" sz="4000" dirty="0">
                <a:solidFill>
                  <a:srgbClr val="0000FF"/>
                </a:solidFill>
              </a:rPr>
              <a:t>	</a:t>
            </a:r>
            <a:endParaRPr lang="en-AU" altLang="ja-JP" sz="40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AU" altLang="ja-JP" sz="4000" dirty="0" err="1" smtClean="0">
                <a:solidFill>
                  <a:srgbClr val="0000FF"/>
                </a:solidFill>
              </a:rPr>
              <a:t>Shitsuree</a:t>
            </a:r>
            <a:r>
              <a:rPr lang="en-AU" altLang="ja-JP" sz="4000" dirty="0" smtClean="0">
                <a:solidFill>
                  <a:srgbClr val="0000FF"/>
                </a:solidFill>
              </a:rPr>
              <a:t> </a:t>
            </a:r>
            <a:r>
              <a:rPr lang="en-AU" altLang="ja-JP" sz="4000" dirty="0" err="1">
                <a:solidFill>
                  <a:srgbClr val="0000FF"/>
                </a:solidFill>
              </a:rPr>
              <a:t>shimasu</a:t>
            </a:r>
            <a:r>
              <a:rPr lang="ja-JP" altLang="en-US" sz="4000" dirty="0"/>
              <a:t>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65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376" y="1600201"/>
            <a:ext cx="5854944" cy="45259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ja-JP" altLang="en-US" dirty="0" smtClean="0"/>
              <a:t>はじめまして</a:t>
            </a:r>
            <a:endParaRPr lang="en-US" altLang="ja-JP" dirty="0" smtClean="0"/>
          </a:p>
          <a:p>
            <a:pPr algn="ctr">
              <a:lnSpc>
                <a:spcPct val="90000"/>
              </a:lnSpc>
              <a:buNone/>
            </a:pPr>
            <a:r>
              <a:rPr lang="en-US" dirty="0" err="1" smtClean="0">
                <a:solidFill>
                  <a:srgbClr val="FF8000"/>
                </a:solidFill>
              </a:rPr>
              <a:t>hajime</a:t>
            </a:r>
            <a:r>
              <a:rPr lang="en-US" dirty="0" smtClean="0">
                <a:solidFill>
                  <a:srgbClr val="FF8000"/>
                </a:solidFill>
              </a:rPr>
              <a:t> </a:t>
            </a:r>
            <a:r>
              <a:rPr lang="en-US" dirty="0" err="1" smtClean="0">
                <a:solidFill>
                  <a:srgbClr val="FF8000"/>
                </a:solidFill>
              </a:rPr>
              <a:t>mashite</a:t>
            </a:r>
            <a:endParaRPr lang="en-US" dirty="0" smtClean="0"/>
          </a:p>
          <a:p>
            <a:pPr algn="ctr">
              <a:lnSpc>
                <a:spcPct val="90000"/>
              </a:lnSpc>
              <a:buNone/>
            </a:pPr>
            <a:r>
              <a:rPr lang="en-US" altLang="ja-JP" dirty="0" smtClean="0">
                <a:ea typeface="Osaka−等幅" charset="-128"/>
                <a:cs typeface="Osaka−等幅" charset="-128"/>
              </a:rPr>
              <a:t>♪ ♪ ♪ ♪ ♪ ♪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>
                <a:ea typeface="Osaka−等幅" charset="-128"/>
                <a:cs typeface="Osaka−等幅" charset="-128"/>
              </a:rPr>
              <a:t>                            </a:t>
            </a:r>
            <a:r>
              <a:rPr lang="en-US" dirty="0" err="1" smtClean="0">
                <a:solidFill>
                  <a:srgbClr val="359700"/>
                </a:solidFill>
                <a:ea typeface="Osaka−等幅" charset="-128"/>
                <a:cs typeface="Osaka−等幅" charset="-128"/>
              </a:rPr>
              <a:t>jime</a:t>
            </a:r>
            <a:r>
              <a:rPr lang="en-US" dirty="0" smtClean="0">
                <a:solidFill>
                  <a:srgbClr val="359700"/>
                </a:solidFill>
                <a:ea typeface="Osaka−等幅" charset="-128"/>
                <a:cs typeface="Osaka−等幅" charset="-128"/>
              </a:rPr>
              <a:t> ma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>
                <a:solidFill>
                  <a:srgbClr val="359700"/>
                </a:solidFill>
                <a:ea typeface="Osaka−等幅" charset="-128"/>
                <a:cs typeface="Osaka−等幅" charset="-128"/>
              </a:rPr>
              <a:t>                       ha              </a:t>
            </a:r>
            <a:r>
              <a:rPr lang="en-US" dirty="0" err="1" smtClean="0">
                <a:solidFill>
                  <a:srgbClr val="359700"/>
                </a:solidFill>
                <a:ea typeface="Osaka−等幅" charset="-128"/>
                <a:cs typeface="Osaka−等幅" charset="-128"/>
              </a:rPr>
              <a:t>sh</a:t>
            </a:r>
            <a:r>
              <a:rPr lang="en-US" dirty="0" err="1" smtClean="0">
                <a:solidFill>
                  <a:schemeClr val="accent1"/>
                </a:solidFill>
                <a:ea typeface="Osaka−等幅" charset="-128"/>
                <a:cs typeface="Osaka−等幅" charset="-128"/>
              </a:rPr>
              <a:t>i</a:t>
            </a:r>
            <a:r>
              <a:rPr lang="en-US" dirty="0" err="1" smtClean="0">
                <a:solidFill>
                  <a:srgbClr val="359700"/>
                </a:solidFill>
                <a:ea typeface="Osaka−等幅" charset="-128"/>
                <a:cs typeface="Osaka−等幅" charset="-128"/>
              </a:rPr>
              <a:t>te</a:t>
            </a:r>
            <a:endParaRPr lang="en-US" dirty="0" smtClean="0">
              <a:solidFill>
                <a:srgbClr val="359700"/>
              </a:solidFill>
              <a:ea typeface="Osaka−等幅" charset="-128"/>
              <a:cs typeface="Osaka−等幅" charset="-128"/>
            </a:endParaRPr>
          </a:p>
          <a:p>
            <a:pPr>
              <a:lnSpc>
                <a:spcPct val="90000"/>
              </a:lnSpc>
              <a:buFont typeface="Times" charset="0"/>
              <a:buChar char="•"/>
            </a:pPr>
            <a:r>
              <a:rPr lang="en-US" dirty="0" smtClean="0"/>
              <a:t>Check if all sounds are correct</a:t>
            </a:r>
            <a:endParaRPr lang="en-AU" altLang="ja-JP" dirty="0" smtClean="0"/>
          </a:p>
          <a:p>
            <a:pPr>
              <a:lnSpc>
                <a:spcPct val="90000"/>
              </a:lnSpc>
              <a:buFont typeface="Times" charset="0"/>
              <a:buChar char="•"/>
            </a:pPr>
            <a:r>
              <a:rPr lang="en-US" dirty="0" smtClean="0"/>
              <a:t>Check if the rhythm is correct</a:t>
            </a:r>
          </a:p>
          <a:p>
            <a:pPr>
              <a:lnSpc>
                <a:spcPct val="90000"/>
              </a:lnSpc>
              <a:buFont typeface="Times" charset="0"/>
              <a:buChar char="•"/>
            </a:pPr>
            <a:r>
              <a:rPr lang="en-US" dirty="0" smtClean="0"/>
              <a:t>Check if the pitch is correct</a:t>
            </a:r>
            <a:endParaRPr lang="en-US" dirty="0" smtClean="0">
              <a:ea typeface="Osaka−等幅" charset="-128"/>
              <a:cs typeface="Osaka−等幅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7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(I) AM </a:t>
            </a:r>
            <a:r>
              <a:rPr lang="en-US" altLang="ja-JP" u="sng" dirty="0" smtClean="0"/>
              <a:t>○○</a:t>
            </a:r>
            <a:r>
              <a:rPr lang="en-US" altLang="ja-JP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0521" y="1925585"/>
            <a:ext cx="6326187" cy="4525963"/>
          </a:xfrm>
        </p:spPr>
        <p:txBody>
          <a:bodyPr/>
          <a:lstStyle/>
          <a:p>
            <a:pPr algn="ctr">
              <a:lnSpc>
                <a:spcPct val="90000"/>
              </a:lnSpc>
              <a:buNone/>
            </a:pPr>
            <a:r>
              <a:rPr lang="ja-JP" altLang="en-US" i="1" dirty="0" smtClean="0"/>
              <a:t>（わたし　は）</a:t>
            </a:r>
            <a:r>
              <a:rPr lang="ja-JP" altLang="en-US" dirty="0" smtClean="0"/>
              <a:t>　</a:t>
            </a:r>
            <a:r>
              <a:rPr lang="ja-JP" altLang="en-US" u="sng" dirty="0" smtClean="0"/>
              <a:t>トムソン</a:t>
            </a:r>
            <a:r>
              <a:rPr lang="ja-JP" altLang="en-US" dirty="0" smtClean="0"/>
              <a:t>　です。</a:t>
            </a:r>
            <a:endParaRPr lang="en-US" altLang="ja-JP" dirty="0" smtClean="0"/>
          </a:p>
          <a:p>
            <a:pPr>
              <a:lnSpc>
                <a:spcPct val="90000"/>
              </a:lnSpc>
              <a:buNone/>
            </a:pPr>
            <a:r>
              <a:rPr lang="en-US" dirty="0" smtClean="0">
                <a:solidFill>
                  <a:srgbClr val="FF8000"/>
                </a:solidFill>
              </a:rPr>
              <a:t>         </a:t>
            </a:r>
            <a:r>
              <a:rPr lang="ja-JP" altLang="en-US" dirty="0" smtClean="0">
                <a:solidFill>
                  <a:srgbClr val="FF8000"/>
                </a:solidFill>
              </a:rPr>
              <a:t>（</a:t>
            </a:r>
            <a:r>
              <a:rPr lang="en-US" altLang="ja-JP" dirty="0" err="1" smtClean="0">
                <a:solidFill>
                  <a:srgbClr val="FF8000"/>
                </a:solidFill>
              </a:rPr>
              <a:t>watashi</a:t>
            </a:r>
            <a:r>
              <a:rPr lang="en-US" altLang="ja-JP" dirty="0" smtClean="0">
                <a:solidFill>
                  <a:srgbClr val="FF8000"/>
                </a:solidFill>
              </a:rPr>
              <a:t> </a:t>
            </a:r>
            <a:r>
              <a:rPr lang="en-US" altLang="ja-JP" dirty="0" err="1" smtClean="0">
                <a:solidFill>
                  <a:srgbClr val="FF8000"/>
                </a:solidFill>
              </a:rPr>
              <a:t>wa</a:t>
            </a:r>
            <a:r>
              <a:rPr lang="en-US" altLang="ja-JP" dirty="0" smtClean="0">
                <a:solidFill>
                  <a:srgbClr val="FF8000"/>
                </a:solidFill>
              </a:rPr>
              <a:t>)       </a:t>
            </a:r>
            <a:r>
              <a:rPr lang="en-US" altLang="ja-JP" u="sng" dirty="0" err="1" smtClean="0">
                <a:solidFill>
                  <a:srgbClr val="FF8000"/>
                </a:solidFill>
              </a:rPr>
              <a:t>Tomuson</a:t>
            </a:r>
            <a:r>
              <a:rPr lang="en-US" altLang="ja-JP" dirty="0" smtClean="0">
                <a:solidFill>
                  <a:srgbClr val="FF8000"/>
                </a:solidFill>
              </a:rPr>
              <a:t> </a:t>
            </a:r>
            <a:r>
              <a:rPr lang="en-US" altLang="ja-JP" dirty="0" err="1" smtClean="0">
                <a:solidFill>
                  <a:srgbClr val="FF8000"/>
                </a:solidFill>
              </a:rPr>
              <a:t>desu</a:t>
            </a:r>
            <a:endParaRPr lang="en-US" altLang="ja-JP" dirty="0" smtClean="0">
              <a:solidFill>
                <a:srgbClr val="FF8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        (I)                       </a:t>
            </a:r>
            <a:r>
              <a:rPr lang="en-US" u="sng" dirty="0" smtClean="0"/>
              <a:t>Thomson</a:t>
            </a:r>
            <a:r>
              <a:rPr lang="en-US" dirty="0" smtClean="0"/>
              <a:t> am</a:t>
            </a:r>
            <a:endParaRPr lang="en-AU" altLang="ja-JP" dirty="0" smtClean="0"/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             </a:t>
            </a:r>
            <a:r>
              <a:rPr lang="en-US" dirty="0" smtClean="0">
                <a:solidFill>
                  <a:srgbClr val="359700"/>
                </a:solidFill>
              </a:rPr>
              <a:t>   </a:t>
            </a:r>
            <a:r>
              <a:rPr lang="en-US" dirty="0" err="1" smtClean="0">
                <a:solidFill>
                  <a:srgbClr val="359700"/>
                </a:solidFill>
              </a:rPr>
              <a:t>tashi</a:t>
            </a:r>
            <a:r>
              <a:rPr lang="en-US" dirty="0" smtClean="0">
                <a:solidFill>
                  <a:srgbClr val="359700"/>
                </a:solidFill>
              </a:rPr>
              <a:t> </a:t>
            </a:r>
            <a:r>
              <a:rPr lang="en-US" dirty="0" err="1" smtClean="0">
                <a:solidFill>
                  <a:srgbClr val="359700"/>
                </a:solidFill>
              </a:rPr>
              <a:t>wa</a:t>
            </a:r>
            <a:r>
              <a:rPr lang="en-US" dirty="0" smtClean="0">
                <a:solidFill>
                  <a:srgbClr val="359700"/>
                </a:solidFill>
              </a:rPr>
              <a:t>)     To</a:t>
            </a:r>
            <a:endParaRPr lang="en-US" u="sng" dirty="0" smtClean="0">
              <a:solidFill>
                <a:srgbClr val="3597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(</a:t>
            </a:r>
            <a:r>
              <a:rPr lang="en-US" dirty="0" err="1" smtClean="0">
                <a:solidFill>
                  <a:srgbClr val="359700"/>
                </a:solidFill>
              </a:rPr>
              <a:t>wa</a:t>
            </a:r>
            <a:r>
              <a:rPr lang="en-US" dirty="0" smtClean="0">
                <a:solidFill>
                  <a:srgbClr val="359700"/>
                </a:solidFill>
              </a:rPr>
              <a:t>                     	 </a:t>
            </a:r>
            <a:r>
              <a:rPr lang="en-US" dirty="0" err="1" smtClean="0">
                <a:solidFill>
                  <a:srgbClr val="359700"/>
                </a:solidFill>
              </a:rPr>
              <a:t>muson</a:t>
            </a:r>
            <a:r>
              <a:rPr lang="en-US" dirty="0" smtClean="0">
                <a:solidFill>
                  <a:srgbClr val="359700"/>
                </a:solidFill>
              </a:rPr>
              <a:t>  </a:t>
            </a:r>
            <a:r>
              <a:rPr lang="en-US" dirty="0" err="1" smtClean="0">
                <a:solidFill>
                  <a:srgbClr val="359700"/>
                </a:solidFill>
              </a:rPr>
              <a:t>des</a:t>
            </a:r>
            <a:r>
              <a:rPr lang="en-US" dirty="0" err="1" smtClean="0">
                <a:solidFill>
                  <a:schemeClr val="accent1"/>
                </a:solidFill>
              </a:rPr>
              <a:t>u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endParaRPr lang="en-US" dirty="0" smtClean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buFont typeface="Times" charset="0"/>
              <a:buChar char="•"/>
            </a:pPr>
            <a:r>
              <a:rPr lang="en-US" dirty="0" smtClean="0"/>
              <a:t>Sound? Rhythm? Pitch?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8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TO MEET YOU.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ja-JP" altLang="en-US" dirty="0" smtClean="0"/>
              <a:t>よろしく　おねがい　します</a:t>
            </a:r>
            <a:endParaRPr lang="en-US" altLang="ja-JP" dirty="0" smtClean="0"/>
          </a:p>
          <a:p>
            <a:pPr algn="ctr">
              <a:buNone/>
            </a:pPr>
            <a:r>
              <a:rPr lang="en-US" altLang="ja-JP" dirty="0" err="1">
                <a:solidFill>
                  <a:srgbClr val="FF8000"/>
                </a:solidFill>
              </a:rPr>
              <a:t>y</a:t>
            </a:r>
            <a:r>
              <a:rPr lang="en-US" altLang="ja-JP" dirty="0" err="1" smtClean="0">
                <a:solidFill>
                  <a:srgbClr val="FF8000"/>
                </a:solidFill>
              </a:rPr>
              <a:t>oroshiku</a:t>
            </a:r>
            <a:r>
              <a:rPr lang="en-US" altLang="ja-JP" dirty="0" smtClean="0">
                <a:solidFill>
                  <a:srgbClr val="FF8000"/>
                </a:solidFill>
              </a:rPr>
              <a:t> </a:t>
            </a:r>
            <a:r>
              <a:rPr lang="en-US" altLang="ja-JP" dirty="0" err="1" smtClean="0">
                <a:solidFill>
                  <a:srgbClr val="FF8000"/>
                </a:solidFill>
              </a:rPr>
              <a:t>onegai</a:t>
            </a:r>
            <a:r>
              <a:rPr lang="en-US" altLang="ja-JP" dirty="0">
                <a:solidFill>
                  <a:srgbClr val="FF8000"/>
                </a:solidFill>
              </a:rPr>
              <a:t> </a:t>
            </a:r>
            <a:r>
              <a:rPr lang="en-US" altLang="ja-JP" dirty="0" err="1" smtClean="0">
                <a:solidFill>
                  <a:srgbClr val="FF8000"/>
                </a:solidFill>
              </a:rPr>
              <a:t>shimasu</a:t>
            </a:r>
            <a:endParaRPr lang="en-US" altLang="ja-JP" dirty="0" smtClean="0"/>
          </a:p>
          <a:p>
            <a:pPr>
              <a:buNone/>
            </a:pPr>
            <a:r>
              <a:rPr lang="en-US" dirty="0" smtClean="0"/>
              <a:t>             	       </a:t>
            </a:r>
            <a:r>
              <a:rPr lang="ja-JP" altLang="en-US" dirty="0" smtClean="0"/>
              <a:t>　　</a:t>
            </a:r>
            <a:r>
              <a:rPr lang="en-US" altLang="ja-JP" dirty="0" err="1" smtClean="0">
                <a:solidFill>
                  <a:srgbClr val="359700"/>
                </a:solidFill>
              </a:rPr>
              <a:t>rosh</a:t>
            </a:r>
            <a:r>
              <a:rPr lang="en-US" altLang="ja-JP" dirty="0" err="1" smtClean="0">
                <a:solidFill>
                  <a:schemeClr val="accent1"/>
                </a:solidFill>
              </a:rPr>
              <a:t>i</a:t>
            </a:r>
            <a:r>
              <a:rPr lang="en-US" altLang="ja-JP" dirty="0" err="1" smtClean="0">
                <a:solidFill>
                  <a:srgbClr val="359700"/>
                </a:solidFill>
              </a:rPr>
              <a:t>k</a:t>
            </a:r>
            <a:r>
              <a:rPr lang="en-US" altLang="ja-JP" dirty="0" err="1" smtClean="0">
                <a:solidFill>
                  <a:schemeClr val="accent1"/>
                </a:solidFill>
              </a:rPr>
              <a:t>u</a:t>
            </a:r>
            <a:r>
              <a:rPr lang="en-US" altLang="ja-JP" dirty="0" smtClean="0">
                <a:solidFill>
                  <a:schemeClr val="accent1"/>
                </a:solidFill>
              </a:rPr>
              <a:t> </a:t>
            </a:r>
            <a:r>
              <a:rPr lang="en-US" altLang="ja-JP" dirty="0" err="1" smtClean="0">
                <a:solidFill>
                  <a:srgbClr val="00B050"/>
                </a:solidFill>
              </a:rPr>
              <a:t>onegai</a:t>
            </a:r>
            <a:r>
              <a:rPr lang="en-US" altLang="ja-JP" dirty="0">
                <a:solidFill>
                  <a:srgbClr val="00B050"/>
                </a:solidFill>
              </a:rPr>
              <a:t> </a:t>
            </a:r>
            <a:r>
              <a:rPr lang="en-US" altLang="ja-JP" dirty="0" err="1" smtClean="0">
                <a:solidFill>
                  <a:srgbClr val="00B050"/>
                </a:solidFill>
              </a:rPr>
              <a:t>sh</a:t>
            </a:r>
            <a:r>
              <a:rPr lang="en-US" altLang="ja-JP" dirty="0" err="1" smtClean="0">
                <a:solidFill>
                  <a:schemeClr val="accent1"/>
                </a:solidFill>
              </a:rPr>
              <a:t>i</a:t>
            </a:r>
            <a:r>
              <a:rPr lang="en-US" altLang="ja-JP" dirty="0" err="1" smtClean="0">
                <a:solidFill>
                  <a:srgbClr val="00B050"/>
                </a:solidFill>
              </a:rPr>
              <a:t>ma</a:t>
            </a:r>
            <a:endParaRPr lang="en-US" altLang="ja-JP" dirty="0" smtClean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359700"/>
                </a:solidFill>
              </a:rPr>
              <a:t>               	</a:t>
            </a:r>
            <a:r>
              <a:rPr lang="ja-JP" altLang="en-US" dirty="0" smtClean="0">
                <a:solidFill>
                  <a:srgbClr val="359700"/>
                </a:solidFill>
              </a:rPr>
              <a:t>　　</a:t>
            </a:r>
            <a:r>
              <a:rPr lang="en-US" dirty="0" smtClean="0">
                <a:solidFill>
                  <a:srgbClr val="359700"/>
                </a:solidFill>
              </a:rPr>
              <a:t> </a:t>
            </a:r>
            <a:r>
              <a:rPr lang="en-US" dirty="0" err="1" smtClean="0">
                <a:solidFill>
                  <a:srgbClr val="359700"/>
                </a:solidFill>
              </a:rPr>
              <a:t>yo</a:t>
            </a:r>
            <a:r>
              <a:rPr lang="en-US" dirty="0" smtClean="0">
                <a:solidFill>
                  <a:srgbClr val="359700"/>
                </a:solidFill>
              </a:rPr>
              <a:t>                                    </a:t>
            </a:r>
            <a:r>
              <a:rPr lang="en-US" dirty="0" err="1" smtClean="0">
                <a:solidFill>
                  <a:srgbClr val="359700"/>
                </a:solidFill>
              </a:rPr>
              <a:t>s</a:t>
            </a:r>
            <a:r>
              <a:rPr lang="en-US" dirty="0" err="1" smtClean="0">
                <a:solidFill>
                  <a:srgbClr val="78F5EC"/>
                </a:solidFill>
              </a:rPr>
              <a:t>u</a:t>
            </a:r>
            <a:endParaRPr lang="en-US" dirty="0" smtClean="0">
              <a:solidFill>
                <a:srgbClr val="78F5EC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algn="ctr"/>
            <a:r>
              <a:rPr lang="en-US" dirty="0" smtClean="0"/>
              <a:t>Sound? Rhythm? Pitch?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9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_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_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_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_Tex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2_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2_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2_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2_Text"/>
</p:tagLst>
</file>

<file path=ppt/theme/theme1.xml><?xml version="1.0" encoding="utf-8"?>
<a:theme xmlns:a="http://schemas.openxmlformats.org/drawingml/2006/main" name="ind_0730_slide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828282"/>
      </a:lt2>
      <a:accent1>
        <a:srgbClr val="4DCBFF"/>
      </a:accent1>
      <a:accent2>
        <a:srgbClr val="308AEF"/>
      </a:accent2>
      <a:accent3>
        <a:srgbClr val="FFFFFF"/>
      </a:accent3>
      <a:accent4>
        <a:srgbClr val="000000"/>
      </a:accent4>
      <a:accent5>
        <a:srgbClr val="CDB2AB"/>
      </a:accent5>
      <a:accent6>
        <a:srgbClr val="783A60"/>
      </a:accent6>
      <a:hlink>
        <a:srgbClr val="862D2D"/>
      </a:hlink>
      <a:folHlink>
        <a:srgbClr val="735427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2121"/>
        </a:accent1>
        <a:accent2>
          <a:srgbClr val="99001E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8A001A"/>
        </a:accent6>
        <a:hlink>
          <a:srgbClr val="8C0000"/>
        </a:hlink>
        <a:folHlink>
          <a:srgbClr val="800F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14D1D"/>
        </a:accent1>
        <a:accent2>
          <a:srgbClr val="85416B"/>
        </a:accent2>
        <a:accent3>
          <a:srgbClr val="FFFFFF"/>
        </a:accent3>
        <a:accent4>
          <a:srgbClr val="000000"/>
        </a:accent4>
        <a:accent5>
          <a:srgbClr val="CDB2AB"/>
        </a:accent5>
        <a:accent6>
          <a:srgbClr val="783A60"/>
        </a:accent6>
        <a:hlink>
          <a:srgbClr val="862D2D"/>
        </a:hlink>
        <a:folHlink>
          <a:srgbClr val="7354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396C80"/>
        </a:accent1>
        <a:accent2>
          <a:srgbClr val="943E3E"/>
        </a:accent2>
        <a:accent3>
          <a:srgbClr val="FFFFFF"/>
        </a:accent3>
        <a:accent4>
          <a:srgbClr val="000000"/>
        </a:accent4>
        <a:accent5>
          <a:srgbClr val="AEBAC0"/>
        </a:accent5>
        <a:accent6>
          <a:srgbClr val="863737"/>
        </a:accent6>
        <a:hlink>
          <a:srgbClr val="3A3474"/>
        </a:hlink>
        <a:folHlink>
          <a:srgbClr val="48542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806F2B"/>
        </a:accent1>
        <a:accent2>
          <a:srgbClr val="3C7331"/>
        </a:accent2>
        <a:accent3>
          <a:srgbClr val="FFFFFF"/>
        </a:accent3>
        <a:accent4>
          <a:srgbClr val="000000"/>
        </a:accent4>
        <a:accent5>
          <a:srgbClr val="C0BBAC"/>
        </a:accent5>
        <a:accent6>
          <a:srgbClr val="35682B"/>
        </a:accent6>
        <a:hlink>
          <a:srgbClr val="862D2D"/>
        </a:hlink>
        <a:folHlink>
          <a:srgbClr val="4039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CC8500"/>
        </a:accent1>
        <a:accent2>
          <a:srgbClr val="C2940A"/>
        </a:accent2>
        <a:accent3>
          <a:srgbClr val="FFFFFF"/>
        </a:accent3>
        <a:accent4>
          <a:srgbClr val="000000"/>
        </a:accent4>
        <a:accent5>
          <a:srgbClr val="E2C2AA"/>
        </a:accent5>
        <a:accent6>
          <a:srgbClr val="B08608"/>
        </a:accent6>
        <a:hlink>
          <a:srgbClr val="A66C00"/>
        </a:hlink>
        <a:folHlink>
          <a:srgbClr val="99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B29800"/>
        </a:accent1>
        <a:accent2>
          <a:srgbClr val="C97C3C"/>
        </a:accent2>
        <a:accent3>
          <a:srgbClr val="FFFFFF"/>
        </a:accent3>
        <a:accent4>
          <a:srgbClr val="000000"/>
        </a:accent4>
        <a:accent5>
          <a:srgbClr val="D5CAAA"/>
        </a:accent5>
        <a:accent6>
          <a:srgbClr val="B67035"/>
        </a:accent6>
        <a:hlink>
          <a:srgbClr val="A66C00"/>
        </a:hlink>
        <a:folHlink>
          <a:srgbClr val="BF4F4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2B9FD9"/>
        </a:accent1>
        <a:accent2>
          <a:srgbClr val="CC8500"/>
        </a:accent2>
        <a:accent3>
          <a:srgbClr val="FFFFFF"/>
        </a:accent3>
        <a:accent4>
          <a:srgbClr val="000000"/>
        </a:accent4>
        <a:accent5>
          <a:srgbClr val="ACCDE9"/>
        </a:accent5>
        <a:accent6>
          <a:srgbClr val="B97800"/>
        </a:accent6>
        <a:hlink>
          <a:srgbClr val="8A73BF"/>
        </a:hlink>
        <a:folHlink>
          <a:srgbClr val="2E99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7AB236"/>
        </a:accent1>
        <a:accent2>
          <a:srgbClr val="CC527E"/>
        </a:accent2>
        <a:accent3>
          <a:srgbClr val="FFFFFF"/>
        </a:accent3>
        <a:accent4>
          <a:srgbClr val="000000"/>
        </a:accent4>
        <a:accent5>
          <a:srgbClr val="BED5AE"/>
        </a:accent5>
        <a:accent6>
          <a:srgbClr val="B94972"/>
        </a:accent6>
        <a:hlink>
          <a:srgbClr val="4D6BBF"/>
        </a:hlink>
        <a:folHlink>
          <a:srgbClr val="A66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9905"/>
        </a:accent1>
        <a:accent2>
          <a:srgbClr val="4D8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457E00"/>
        </a:accent6>
        <a:hlink>
          <a:srgbClr val="008004"/>
        </a:hlink>
        <a:folHlink>
          <a:srgbClr val="3F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678C"/>
        </a:accent1>
        <a:accent2>
          <a:srgbClr val="5E8000"/>
        </a:accent2>
        <a:accent3>
          <a:srgbClr val="FFFFFF"/>
        </a:accent3>
        <a:accent4>
          <a:srgbClr val="000000"/>
        </a:accent4>
        <a:accent5>
          <a:srgbClr val="AAB8C5"/>
        </a:accent5>
        <a:accent6>
          <a:srgbClr val="547300"/>
        </a:accent6>
        <a:hlink>
          <a:srgbClr val="006E04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A65821"/>
        </a:accent1>
        <a:accent2>
          <a:srgbClr val="008004"/>
        </a:accent2>
        <a:accent3>
          <a:srgbClr val="FFFFFF"/>
        </a:accent3>
        <a:accent4>
          <a:srgbClr val="000000"/>
        </a:accent4>
        <a:accent5>
          <a:srgbClr val="D0B4AB"/>
        </a:accent5>
        <a:accent6>
          <a:srgbClr val="007303"/>
        </a:accent6>
        <a:hlink>
          <a:srgbClr val="8C2A60"/>
        </a:hlink>
        <a:folHlink>
          <a:srgbClr val="6733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2403E"/>
        </a:accent1>
        <a:accent2>
          <a:srgbClr val="2D8064"/>
        </a:accent2>
        <a:accent3>
          <a:srgbClr val="FFFFFF"/>
        </a:accent3>
        <a:accent4>
          <a:srgbClr val="000000"/>
        </a:accent4>
        <a:accent5>
          <a:srgbClr val="D5AFAF"/>
        </a:accent5>
        <a:accent6>
          <a:srgbClr val="28735A"/>
        </a:accent6>
        <a:hlink>
          <a:srgbClr val="4D3F8C"/>
        </a:hlink>
        <a:folHlink>
          <a:srgbClr val="00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0052C0"/>
        </a:accent1>
        <a:accent2>
          <a:srgbClr val="3239BF"/>
        </a:accent2>
        <a:accent3>
          <a:srgbClr val="FFFFFF"/>
        </a:accent3>
        <a:accent4>
          <a:srgbClr val="000000"/>
        </a:accent4>
        <a:accent5>
          <a:srgbClr val="AAB3DC"/>
        </a:accent5>
        <a:accent6>
          <a:srgbClr val="2C33AD"/>
        </a:accent6>
        <a:hlink>
          <a:srgbClr val="004299"/>
        </a:hlink>
        <a:folHlink>
          <a:srgbClr val="282D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759B2"/>
        </a:accent1>
        <a:accent2>
          <a:srgbClr val="00708C"/>
        </a:accent2>
        <a:accent3>
          <a:srgbClr val="FFFFFF"/>
        </a:accent3>
        <a:accent4>
          <a:srgbClr val="000000"/>
        </a:accent4>
        <a:accent5>
          <a:srgbClr val="B8B5D5"/>
        </a:accent5>
        <a:accent6>
          <a:srgbClr val="00657E"/>
        </a:accent6>
        <a:hlink>
          <a:srgbClr val="0048A6"/>
        </a:hlink>
        <a:folHlink>
          <a:srgbClr val="742E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8500"/>
        </a:accent1>
        <a:accent2>
          <a:srgbClr val="2462B2"/>
        </a:accent2>
        <a:accent3>
          <a:srgbClr val="FFFFFF"/>
        </a:accent3>
        <a:accent4>
          <a:srgbClr val="000000"/>
        </a:accent4>
        <a:accent5>
          <a:srgbClr val="D0C2AA"/>
        </a:accent5>
        <a:accent6>
          <a:srgbClr val="2058A1"/>
        </a:accent6>
        <a:hlink>
          <a:srgbClr val="546E00"/>
        </a:hlink>
        <a:folHlink>
          <a:srgbClr val="803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28000"/>
        </a:accent1>
        <a:accent2>
          <a:srgbClr val="8C5200"/>
        </a:accent2>
        <a:accent3>
          <a:srgbClr val="FFFFFF"/>
        </a:accent3>
        <a:accent4>
          <a:srgbClr val="000000"/>
        </a:accent4>
        <a:accent5>
          <a:srgbClr val="B7C0AA"/>
        </a:accent5>
        <a:accent6>
          <a:srgbClr val="7E4900"/>
        </a:accent6>
        <a:hlink>
          <a:srgbClr val="911D65"/>
        </a:hlink>
        <a:folHlink>
          <a:srgbClr val="0045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828282"/>
      </a:lt2>
      <a:accent1>
        <a:srgbClr val="A14D1D"/>
      </a:accent1>
      <a:accent2>
        <a:srgbClr val="85416B"/>
      </a:accent2>
      <a:accent3>
        <a:srgbClr val="FFFFFF"/>
      </a:accent3>
      <a:accent4>
        <a:srgbClr val="000000"/>
      </a:accent4>
      <a:accent5>
        <a:srgbClr val="CDB2AB"/>
      </a:accent5>
      <a:accent6>
        <a:srgbClr val="783A60"/>
      </a:accent6>
      <a:hlink>
        <a:srgbClr val="862D2D"/>
      </a:hlink>
      <a:folHlink>
        <a:srgbClr val="735427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2121"/>
        </a:accent1>
        <a:accent2>
          <a:srgbClr val="99001E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8A001A"/>
        </a:accent6>
        <a:hlink>
          <a:srgbClr val="8C0000"/>
        </a:hlink>
        <a:folHlink>
          <a:srgbClr val="800F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14D1D"/>
        </a:accent1>
        <a:accent2>
          <a:srgbClr val="85416B"/>
        </a:accent2>
        <a:accent3>
          <a:srgbClr val="FFFFFF"/>
        </a:accent3>
        <a:accent4>
          <a:srgbClr val="000000"/>
        </a:accent4>
        <a:accent5>
          <a:srgbClr val="CDB2AB"/>
        </a:accent5>
        <a:accent6>
          <a:srgbClr val="783A60"/>
        </a:accent6>
        <a:hlink>
          <a:srgbClr val="862D2D"/>
        </a:hlink>
        <a:folHlink>
          <a:srgbClr val="7354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396C80"/>
        </a:accent1>
        <a:accent2>
          <a:srgbClr val="943E3E"/>
        </a:accent2>
        <a:accent3>
          <a:srgbClr val="FFFFFF"/>
        </a:accent3>
        <a:accent4>
          <a:srgbClr val="000000"/>
        </a:accent4>
        <a:accent5>
          <a:srgbClr val="AEBAC0"/>
        </a:accent5>
        <a:accent6>
          <a:srgbClr val="863737"/>
        </a:accent6>
        <a:hlink>
          <a:srgbClr val="3A3474"/>
        </a:hlink>
        <a:folHlink>
          <a:srgbClr val="48542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806F2B"/>
        </a:accent1>
        <a:accent2>
          <a:srgbClr val="3C7331"/>
        </a:accent2>
        <a:accent3>
          <a:srgbClr val="FFFFFF"/>
        </a:accent3>
        <a:accent4>
          <a:srgbClr val="000000"/>
        </a:accent4>
        <a:accent5>
          <a:srgbClr val="C0BBAC"/>
        </a:accent5>
        <a:accent6>
          <a:srgbClr val="35682B"/>
        </a:accent6>
        <a:hlink>
          <a:srgbClr val="862D2D"/>
        </a:hlink>
        <a:folHlink>
          <a:srgbClr val="4039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CC8500"/>
        </a:accent1>
        <a:accent2>
          <a:srgbClr val="C2940A"/>
        </a:accent2>
        <a:accent3>
          <a:srgbClr val="FFFFFF"/>
        </a:accent3>
        <a:accent4>
          <a:srgbClr val="000000"/>
        </a:accent4>
        <a:accent5>
          <a:srgbClr val="E2C2AA"/>
        </a:accent5>
        <a:accent6>
          <a:srgbClr val="B08608"/>
        </a:accent6>
        <a:hlink>
          <a:srgbClr val="A66C00"/>
        </a:hlink>
        <a:folHlink>
          <a:srgbClr val="99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B29800"/>
        </a:accent1>
        <a:accent2>
          <a:srgbClr val="C97C3C"/>
        </a:accent2>
        <a:accent3>
          <a:srgbClr val="FFFFFF"/>
        </a:accent3>
        <a:accent4>
          <a:srgbClr val="000000"/>
        </a:accent4>
        <a:accent5>
          <a:srgbClr val="D5CAAA"/>
        </a:accent5>
        <a:accent6>
          <a:srgbClr val="B67035"/>
        </a:accent6>
        <a:hlink>
          <a:srgbClr val="A66C00"/>
        </a:hlink>
        <a:folHlink>
          <a:srgbClr val="BF4F4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2B9FD9"/>
        </a:accent1>
        <a:accent2>
          <a:srgbClr val="CC8500"/>
        </a:accent2>
        <a:accent3>
          <a:srgbClr val="FFFFFF"/>
        </a:accent3>
        <a:accent4>
          <a:srgbClr val="000000"/>
        </a:accent4>
        <a:accent5>
          <a:srgbClr val="ACCDE9"/>
        </a:accent5>
        <a:accent6>
          <a:srgbClr val="B97800"/>
        </a:accent6>
        <a:hlink>
          <a:srgbClr val="8A73BF"/>
        </a:hlink>
        <a:folHlink>
          <a:srgbClr val="2E99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7AB236"/>
        </a:accent1>
        <a:accent2>
          <a:srgbClr val="CC527E"/>
        </a:accent2>
        <a:accent3>
          <a:srgbClr val="FFFFFF"/>
        </a:accent3>
        <a:accent4>
          <a:srgbClr val="000000"/>
        </a:accent4>
        <a:accent5>
          <a:srgbClr val="BED5AE"/>
        </a:accent5>
        <a:accent6>
          <a:srgbClr val="B94972"/>
        </a:accent6>
        <a:hlink>
          <a:srgbClr val="4D6BBF"/>
        </a:hlink>
        <a:folHlink>
          <a:srgbClr val="A66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9905"/>
        </a:accent1>
        <a:accent2>
          <a:srgbClr val="4D8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457E00"/>
        </a:accent6>
        <a:hlink>
          <a:srgbClr val="008004"/>
        </a:hlink>
        <a:folHlink>
          <a:srgbClr val="3F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678C"/>
        </a:accent1>
        <a:accent2>
          <a:srgbClr val="5E8000"/>
        </a:accent2>
        <a:accent3>
          <a:srgbClr val="FFFFFF"/>
        </a:accent3>
        <a:accent4>
          <a:srgbClr val="000000"/>
        </a:accent4>
        <a:accent5>
          <a:srgbClr val="AAB8C5"/>
        </a:accent5>
        <a:accent6>
          <a:srgbClr val="547300"/>
        </a:accent6>
        <a:hlink>
          <a:srgbClr val="006E04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A65821"/>
        </a:accent1>
        <a:accent2>
          <a:srgbClr val="008004"/>
        </a:accent2>
        <a:accent3>
          <a:srgbClr val="FFFFFF"/>
        </a:accent3>
        <a:accent4>
          <a:srgbClr val="000000"/>
        </a:accent4>
        <a:accent5>
          <a:srgbClr val="D0B4AB"/>
        </a:accent5>
        <a:accent6>
          <a:srgbClr val="007303"/>
        </a:accent6>
        <a:hlink>
          <a:srgbClr val="8C2A60"/>
        </a:hlink>
        <a:folHlink>
          <a:srgbClr val="6733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2403E"/>
        </a:accent1>
        <a:accent2>
          <a:srgbClr val="2D8064"/>
        </a:accent2>
        <a:accent3>
          <a:srgbClr val="FFFFFF"/>
        </a:accent3>
        <a:accent4>
          <a:srgbClr val="000000"/>
        </a:accent4>
        <a:accent5>
          <a:srgbClr val="D5AFAF"/>
        </a:accent5>
        <a:accent6>
          <a:srgbClr val="28735A"/>
        </a:accent6>
        <a:hlink>
          <a:srgbClr val="4D3F8C"/>
        </a:hlink>
        <a:folHlink>
          <a:srgbClr val="00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0052C0"/>
        </a:accent1>
        <a:accent2>
          <a:srgbClr val="3239BF"/>
        </a:accent2>
        <a:accent3>
          <a:srgbClr val="FFFFFF"/>
        </a:accent3>
        <a:accent4>
          <a:srgbClr val="000000"/>
        </a:accent4>
        <a:accent5>
          <a:srgbClr val="AAB3DC"/>
        </a:accent5>
        <a:accent6>
          <a:srgbClr val="2C33AD"/>
        </a:accent6>
        <a:hlink>
          <a:srgbClr val="004299"/>
        </a:hlink>
        <a:folHlink>
          <a:srgbClr val="282D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759B2"/>
        </a:accent1>
        <a:accent2>
          <a:srgbClr val="00708C"/>
        </a:accent2>
        <a:accent3>
          <a:srgbClr val="FFFFFF"/>
        </a:accent3>
        <a:accent4>
          <a:srgbClr val="000000"/>
        </a:accent4>
        <a:accent5>
          <a:srgbClr val="B8B5D5"/>
        </a:accent5>
        <a:accent6>
          <a:srgbClr val="00657E"/>
        </a:accent6>
        <a:hlink>
          <a:srgbClr val="0048A6"/>
        </a:hlink>
        <a:folHlink>
          <a:srgbClr val="742E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8500"/>
        </a:accent1>
        <a:accent2>
          <a:srgbClr val="2462B2"/>
        </a:accent2>
        <a:accent3>
          <a:srgbClr val="FFFFFF"/>
        </a:accent3>
        <a:accent4>
          <a:srgbClr val="000000"/>
        </a:accent4>
        <a:accent5>
          <a:srgbClr val="D0C2AA"/>
        </a:accent5>
        <a:accent6>
          <a:srgbClr val="2058A1"/>
        </a:accent6>
        <a:hlink>
          <a:srgbClr val="546E00"/>
        </a:hlink>
        <a:folHlink>
          <a:srgbClr val="803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28000"/>
        </a:accent1>
        <a:accent2>
          <a:srgbClr val="8C5200"/>
        </a:accent2>
        <a:accent3>
          <a:srgbClr val="FFFFFF"/>
        </a:accent3>
        <a:accent4>
          <a:srgbClr val="000000"/>
        </a:accent4>
        <a:accent5>
          <a:srgbClr val="B7C0AA"/>
        </a:accent5>
        <a:accent6>
          <a:srgbClr val="7E4900"/>
        </a:accent6>
        <a:hlink>
          <a:srgbClr val="911D65"/>
        </a:hlink>
        <a:folHlink>
          <a:srgbClr val="0045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ind_0730_slide.pot</Template>
  <TotalTime>20785</TotalTime>
  <Words>1878</Words>
  <Application>Microsoft Macintosh PowerPoint</Application>
  <PresentationFormat>On-screen Show (4:3)</PresentationFormat>
  <Paragraphs>767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Calibri</vt:lpstr>
      <vt:lpstr>ＭＳ Ｐゴシック</vt:lpstr>
      <vt:lpstr>ＭＳ Ｐ明朝</vt:lpstr>
      <vt:lpstr>ＭＳ 明朝</vt:lpstr>
      <vt:lpstr>Osaka</vt:lpstr>
      <vt:lpstr>Osaka−等幅</vt:lpstr>
      <vt:lpstr>Times</vt:lpstr>
      <vt:lpstr>Wingdings</vt:lpstr>
      <vt:lpstr>ヒラギノ角ゴ Pro W3</vt:lpstr>
      <vt:lpstr>Arial</vt:lpstr>
      <vt:lpstr>ind_0730_slide</vt:lpstr>
      <vt:lpstr>1_Default Design</vt:lpstr>
      <vt:lpstr>Office Theme</vt:lpstr>
      <vt:lpstr>にほんご1A</vt:lpstr>
      <vt:lpstr>きょう　の　こうぎ Today’s lecture</vt:lpstr>
      <vt:lpstr>Before getting started</vt:lpstr>
      <vt:lpstr>Before getting started-2</vt:lpstr>
      <vt:lpstr>Before getting started-3</vt:lpstr>
      <vt:lpstr>PowerPoint Presentation</vt:lpstr>
      <vt:lpstr>HOW DO YOU DO?</vt:lpstr>
      <vt:lpstr>(I) AM ○○.</vt:lpstr>
      <vt:lpstr>NICE TO MEET YOU.</vt:lpstr>
      <vt:lpstr>My introduction</vt:lpstr>
      <vt:lpstr>ADDRESSING YOUR TEACHERS</vt:lpstr>
      <vt:lpstr>Introduction of Teaching Staff</vt:lpstr>
      <vt:lpstr>ADDRESSING OTHER PEOPLE</vt:lpstr>
      <vt:lpstr>RESPONDING</vt:lpstr>
      <vt:lpstr> Senior/Student Support Members</vt:lpstr>
      <vt:lpstr>Meeting your new friends</vt:lpstr>
      <vt:lpstr>Course Outline</vt:lpstr>
      <vt:lpstr>Teaching strategies</vt:lpstr>
      <vt:lpstr>About LEARNING</vt:lpstr>
      <vt:lpstr>Learning Resources</vt:lpstr>
      <vt:lpstr>Student Diversity</vt:lpstr>
      <vt:lpstr>PowerPoint Presentation</vt:lpstr>
      <vt:lpstr>PowerPoint Presentation</vt:lpstr>
      <vt:lpstr> Sydney resources </vt:lpstr>
      <vt:lpstr>PowerPoint Presentation</vt:lpstr>
      <vt:lpstr>Offering something “please, here it is”</vt:lpstr>
      <vt:lpstr>Thank you</vt:lpstr>
      <vt:lpstr>Thank you</vt:lpstr>
      <vt:lpstr>THANK YOU</vt:lpstr>
      <vt:lpstr>どうぞ doozo　AND　どうも doomo</vt:lpstr>
      <vt:lpstr>Assessment</vt:lpstr>
      <vt:lpstr>Administrative matters</vt:lpstr>
      <vt:lpstr>Face the reality:</vt:lpstr>
      <vt:lpstr>Your Study Schedule and Strategies-1</vt:lpstr>
      <vt:lpstr>Your Study Schedule and Strategies-2</vt:lpstr>
      <vt:lpstr>Your Study Schedule and Strategies-3 Short-term memory and long-term memory The magic number: 48 hours At least 15 minutes a day. </vt:lpstr>
      <vt:lpstr>Your Study Schedule and Strategies-4</vt:lpstr>
      <vt:lpstr>Strategies – 5 Create an Assessment Schedule</vt:lpstr>
      <vt:lpstr>Your Study Schedule and Strategies-6</vt:lpstr>
      <vt:lpstr>Your Study Schedule and Strategies-7</vt:lpstr>
      <vt:lpstr>Introducing our former Ambassador</vt:lpstr>
      <vt:lpstr>Japanese Sound System</vt:lpstr>
      <vt:lpstr>Japanese Sound System</vt:lpstr>
      <vt:lpstr>Japanese Writing System</vt:lpstr>
      <vt:lpstr>ひらがな  Hiragana</vt:lpstr>
      <vt:lpstr>Hiragana ひらがな schedule</vt:lpstr>
      <vt:lpstr>Learn Hiragana　ひらがな</vt:lpstr>
      <vt:lpstr>PowerPoint Presentation</vt:lpstr>
      <vt:lpstr>Hina matsuri ひなまつり</vt:lpstr>
      <vt:lpstr>PowerPoint Presentation</vt:lpstr>
      <vt:lpstr>Good Morning</vt:lpstr>
      <vt:lpstr>GOOD MORNING</vt:lpstr>
      <vt:lpstr>GOOD DAY</vt:lpstr>
      <vt:lpstr>GOOD EVENING</vt:lpstr>
      <vt:lpstr>WELL THEN,  SEE YOU LATER.</vt:lpstr>
      <vt:lpstr>EXCUSE ME.(leave taking, interrupting someone, )</vt:lpstr>
      <vt:lpstr>Excuse me.(sorry)</vt:lpstr>
      <vt:lpstr>Why do we learn a new language?</vt:lpstr>
      <vt:lpstr>The aims of learning languages </vt:lpstr>
      <vt:lpstr>Understanding oneself? Good by =さようなら(sayoonara)？ 再見(zaijian) =さようなら(sayoonara)？</vt:lpstr>
      <vt:lpstr>Meeting, introducing, departing</vt:lpstr>
      <vt:lpstr> True    or   False    ⭕️     ❌ (maru)      (batsu)</vt:lpstr>
      <vt:lpstr>   Practice: When you call your teachers, you will say:</vt:lpstr>
      <vt:lpstr>Before our next lecture  (no tutorial this week)</vt:lpstr>
      <vt:lpstr>PowerPoint Presentation</vt:lpstr>
    </vt:vector>
  </TitlesOfParts>
  <Company>unsw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lecture is full. Please take all seats from the very first row and be seated without leaving empty seats. にほんご1A</dc:title>
  <dc:creator>Chihiro Thomson</dc:creator>
  <cp:lastModifiedBy>Microsoft Office User</cp:lastModifiedBy>
  <cp:revision>134</cp:revision>
  <dcterms:created xsi:type="dcterms:W3CDTF">2015-02-25T05:49:04Z</dcterms:created>
  <dcterms:modified xsi:type="dcterms:W3CDTF">2017-02-23T00:16:35Z</dcterms:modified>
</cp:coreProperties>
</file>